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6"/>
  </p:notesMasterIdLst>
  <p:sldIdLst>
    <p:sldId id="282" r:id="rId2"/>
    <p:sldId id="344" r:id="rId3"/>
    <p:sldId id="283" r:id="rId4"/>
    <p:sldId id="345" r:id="rId5"/>
    <p:sldId id="346" r:id="rId6"/>
    <p:sldId id="347" r:id="rId7"/>
    <p:sldId id="284" r:id="rId8"/>
    <p:sldId id="285" r:id="rId9"/>
    <p:sldId id="257" r:id="rId10"/>
    <p:sldId id="258" r:id="rId11"/>
    <p:sldId id="267" r:id="rId12"/>
    <p:sldId id="268" r:id="rId13"/>
    <p:sldId id="348" r:id="rId14"/>
    <p:sldId id="349" r:id="rId15"/>
    <p:sldId id="269" r:id="rId16"/>
    <p:sldId id="259" r:id="rId17"/>
    <p:sldId id="350" r:id="rId18"/>
    <p:sldId id="270" r:id="rId19"/>
    <p:sldId id="271" r:id="rId20"/>
    <p:sldId id="260" r:id="rId21"/>
    <p:sldId id="405" r:id="rId22"/>
    <p:sldId id="261" r:id="rId23"/>
    <p:sldId id="406" r:id="rId24"/>
    <p:sldId id="286" r:id="rId25"/>
    <p:sldId id="287" r:id="rId26"/>
    <p:sldId id="274" r:id="rId27"/>
    <p:sldId id="299" r:id="rId28"/>
    <p:sldId id="276" r:id="rId29"/>
    <p:sldId id="277" r:id="rId30"/>
    <p:sldId id="278" r:id="rId31"/>
    <p:sldId id="298" r:id="rId32"/>
    <p:sldId id="280" r:id="rId33"/>
    <p:sldId id="297" r:id="rId34"/>
    <p:sldId id="262" r:id="rId35"/>
    <p:sldId id="407" r:id="rId36"/>
    <p:sldId id="289" r:id="rId37"/>
    <p:sldId id="391" r:id="rId38"/>
    <p:sldId id="263" r:id="rId39"/>
    <p:sldId id="397" r:id="rId40"/>
    <p:sldId id="264" r:id="rId41"/>
    <p:sldId id="265" r:id="rId42"/>
    <p:sldId id="408" r:id="rId43"/>
    <p:sldId id="266" r:id="rId44"/>
    <p:sldId id="392" r:id="rId45"/>
    <p:sldId id="411" r:id="rId46"/>
    <p:sldId id="412" r:id="rId47"/>
    <p:sldId id="413" r:id="rId48"/>
    <p:sldId id="291" r:id="rId49"/>
    <p:sldId id="295" r:id="rId50"/>
    <p:sldId id="409" r:id="rId51"/>
    <p:sldId id="292" r:id="rId52"/>
    <p:sldId id="293" r:id="rId53"/>
    <p:sldId id="300" r:id="rId54"/>
    <p:sldId id="296" r:id="rId55"/>
    <p:sldId id="301" r:id="rId56"/>
    <p:sldId id="294" r:id="rId57"/>
    <p:sldId id="380" r:id="rId58"/>
    <p:sldId id="381" r:id="rId59"/>
    <p:sldId id="382" r:id="rId60"/>
    <p:sldId id="383" r:id="rId61"/>
    <p:sldId id="384" r:id="rId62"/>
    <p:sldId id="385" r:id="rId63"/>
    <p:sldId id="386" r:id="rId64"/>
    <p:sldId id="387" r:id="rId65"/>
    <p:sldId id="388" r:id="rId66"/>
    <p:sldId id="302" r:id="rId67"/>
    <p:sldId id="390" r:id="rId68"/>
    <p:sldId id="389" r:id="rId69"/>
    <p:sldId id="410" r:id="rId70"/>
    <p:sldId id="393" r:id="rId71"/>
    <p:sldId id="394" r:id="rId72"/>
    <p:sldId id="395" r:id="rId73"/>
    <p:sldId id="396" r:id="rId74"/>
    <p:sldId id="398" r:id="rId75"/>
    <p:sldId id="399" r:id="rId76"/>
    <p:sldId id="400" r:id="rId77"/>
    <p:sldId id="401" r:id="rId78"/>
    <p:sldId id="402" r:id="rId79"/>
    <p:sldId id="403" r:id="rId80"/>
    <p:sldId id="404" r:id="rId81"/>
    <p:sldId id="311" r:id="rId82"/>
    <p:sldId id="366" r:id="rId83"/>
    <p:sldId id="367" r:id="rId84"/>
    <p:sldId id="312" r:id="rId85"/>
    <p:sldId id="313" r:id="rId86"/>
    <p:sldId id="314" r:id="rId87"/>
    <p:sldId id="315" r:id="rId88"/>
    <p:sldId id="316" r:id="rId89"/>
    <p:sldId id="317" r:id="rId90"/>
    <p:sldId id="318" r:id="rId91"/>
    <p:sldId id="319" r:id="rId92"/>
    <p:sldId id="320" r:id="rId93"/>
    <p:sldId id="321" r:id="rId94"/>
    <p:sldId id="323" r:id="rId95"/>
    <p:sldId id="324" r:id="rId96"/>
    <p:sldId id="325" r:id="rId97"/>
    <p:sldId id="339" r:id="rId98"/>
    <p:sldId id="340" r:id="rId99"/>
    <p:sldId id="364" r:id="rId100"/>
    <p:sldId id="365" r:id="rId101"/>
    <p:sldId id="326" r:id="rId102"/>
    <p:sldId id="352" r:id="rId103"/>
    <p:sldId id="353" r:id="rId104"/>
    <p:sldId id="329" r:id="rId105"/>
    <p:sldId id="330" r:id="rId106"/>
    <p:sldId id="331" r:id="rId107"/>
    <p:sldId id="332" r:id="rId108"/>
    <p:sldId id="341" r:id="rId109"/>
    <p:sldId id="333" r:id="rId110"/>
    <p:sldId id="342" r:id="rId111"/>
    <p:sldId id="334" r:id="rId112"/>
    <p:sldId id="335" r:id="rId113"/>
    <p:sldId id="336" r:id="rId114"/>
    <p:sldId id="337" r:id="rId115"/>
    <p:sldId id="343" r:id="rId116"/>
    <p:sldId id="354" r:id="rId117"/>
    <p:sldId id="355" r:id="rId118"/>
    <p:sldId id="379" r:id="rId119"/>
    <p:sldId id="356" r:id="rId120"/>
    <p:sldId id="363" r:id="rId121"/>
    <p:sldId id="357" r:id="rId122"/>
    <p:sldId id="358" r:id="rId123"/>
    <p:sldId id="359" r:id="rId124"/>
    <p:sldId id="360" r:id="rId125"/>
    <p:sldId id="361" r:id="rId126"/>
    <p:sldId id="362" r:id="rId127"/>
    <p:sldId id="369" r:id="rId128"/>
    <p:sldId id="370" r:id="rId129"/>
    <p:sldId id="371" r:id="rId130"/>
    <p:sldId id="372" r:id="rId131"/>
    <p:sldId id="373" r:id="rId132"/>
    <p:sldId id="374" r:id="rId133"/>
    <p:sldId id="378" r:id="rId134"/>
    <p:sldId id="376" r:id="rId1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8690" autoAdjust="0"/>
  </p:normalViewPr>
  <p:slideViewPr>
    <p:cSldViewPr snapToGrid="0">
      <p:cViewPr varScale="1">
        <p:scale>
          <a:sx n="60" d="100"/>
          <a:sy n="60" d="100"/>
        </p:scale>
        <p:origin x="114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64BB5D-0B16-4992-A0DA-FB9742DC1989}" type="datetimeFigureOut">
              <a:rPr lang="en-US" smtClean="0"/>
              <a:t>11/9/2022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8AC8DF-A25A-46FE-9AE3-5DA6D72E1A32}" type="slidenum">
              <a:rPr lang="en-US" smtClean="0"/>
              <a:t>‹#›</a:t>
            </a:fld>
            <a:endParaRPr lang="en-US"/>
          </a:p>
        </p:txBody>
      </p:sp>
    </p:spTree>
    <p:extLst>
      <p:ext uri="{BB962C8B-B14F-4D97-AF65-F5344CB8AC3E}">
        <p14:creationId xmlns:p14="http://schemas.microsoft.com/office/powerpoint/2010/main" val="4893462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8AC8DF-A25A-46FE-9AE3-5DA6D72E1A32}" type="slidenum">
              <a:rPr lang="en-US" smtClean="0"/>
              <a:t>5</a:t>
            </a:fld>
            <a:endParaRPr lang="en-US"/>
          </a:p>
        </p:txBody>
      </p:sp>
    </p:spTree>
    <p:extLst>
      <p:ext uri="{BB962C8B-B14F-4D97-AF65-F5344CB8AC3E}">
        <p14:creationId xmlns:p14="http://schemas.microsoft.com/office/powerpoint/2010/main" val="199567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8AC8DF-A25A-46FE-9AE3-5DA6D72E1A32}" type="slidenum">
              <a:rPr lang="en-US" smtClean="0"/>
              <a:t>49</a:t>
            </a:fld>
            <a:endParaRPr lang="en-US"/>
          </a:p>
        </p:txBody>
      </p:sp>
    </p:spTree>
    <p:extLst>
      <p:ext uri="{BB962C8B-B14F-4D97-AF65-F5344CB8AC3E}">
        <p14:creationId xmlns:p14="http://schemas.microsoft.com/office/powerpoint/2010/main" val="579771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95409E9-28A2-4526-B29C-0EC111E69EFA}"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A6FC4E-2849-4534-8E63-84EC8173DCD4}" type="slidenum">
              <a:rPr lang="en-US" smtClean="0"/>
              <a:t>‹#›</a:t>
            </a:fld>
            <a:endParaRPr lang="en-US"/>
          </a:p>
        </p:txBody>
      </p:sp>
    </p:spTree>
    <p:extLst>
      <p:ext uri="{BB962C8B-B14F-4D97-AF65-F5344CB8AC3E}">
        <p14:creationId xmlns:p14="http://schemas.microsoft.com/office/powerpoint/2010/main" val="541672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95409E9-28A2-4526-B29C-0EC111E69EFA}"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A6FC4E-2849-4534-8E63-84EC8173DCD4}" type="slidenum">
              <a:rPr lang="en-US" smtClean="0"/>
              <a:t>‹#›</a:t>
            </a:fld>
            <a:endParaRPr lang="en-US"/>
          </a:p>
        </p:txBody>
      </p:sp>
    </p:spTree>
    <p:extLst>
      <p:ext uri="{BB962C8B-B14F-4D97-AF65-F5344CB8AC3E}">
        <p14:creationId xmlns:p14="http://schemas.microsoft.com/office/powerpoint/2010/main" val="2575298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95409E9-28A2-4526-B29C-0EC111E69EFA}"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A6FC4E-2849-4534-8E63-84EC8173DCD4}" type="slidenum">
              <a:rPr lang="en-US" smtClean="0"/>
              <a:t>‹#›</a:t>
            </a:fld>
            <a:endParaRPr lang="en-US"/>
          </a:p>
        </p:txBody>
      </p:sp>
    </p:spTree>
    <p:extLst>
      <p:ext uri="{BB962C8B-B14F-4D97-AF65-F5344CB8AC3E}">
        <p14:creationId xmlns:p14="http://schemas.microsoft.com/office/powerpoint/2010/main" val="37102152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64217" y="457200"/>
            <a:ext cx="10363200" cy="1143000"/>
          </a:xfrm>
        </p:spPr>
        <p:txBody>
          <a:bodyPr/>
          <a:lstStyle/>
          <a:p>
            <a:r>
              <a:rPr lang="en-US"/>
              <a:t>Click to edit Master title style</a:t>
            </a:r>
          </a:p>
        </p:txBody>
      </p:sp>
      <p:sp>
        <p:nvSpPr>
          <p:cNvPr id="3" name="Table Placeholder 2"/>
          <p:cNvSpPr>
            <a:spLocks noGrp="1"/>
          </p:cNvSpPr>
          <p:nvPr>
            <p:ph type="tbl" idx="1"/>
          </p:nvPr>
        </p:nvSpPr>
        <p:spPr>
          <a:xfrm>
            <a:off x="1564217" y="1981200"/>
            <a:ext cx="10363200" cy="4114800"/>
          </a:xfrm>
        </p:spPr>
        <p:txBody>
          <a:bodyPr rtlCol="0">
            <a:normAutofit/>
          </a:bodyPr>
          <a:lstStyle/>
          <a:p>
            <a:pPr lvl="0"/>
            <a:endParaRPr lang="en-US" noProof="0"/>
          </a:p>
        </p:txBody>
      </p:sp>
      <p:sp>
        <p:nvSpPr>
          <p:cNvPr id="4" name="Date Placeholder 3">
            <a:extLst>
              <a:ext uri="{FF2B5EF4-FFF2-40B4-BE49-F238E27FC236}">
                <a16:creationId xmlns:a16="http://schemas.microsoft.com/office/drawing/2014/main" id="{831BA93D-847B-484D-83B5-50B5AEC08E3B}"/>
              </a:ext>
            </a:extLst>
          </p:cNvPr>
          <p:cNvSpPr>
            <a:spLocks noGrp="1"/>
          </p:cNvSpPr>
          <p:nvPr>
            <p:ph type="dt" sz="half" idx="10"/>
          </p:nvPr>
        </p:nvSpPr>
        <p:spPr>
          <a:xfrm>
            <a:off x="1564217" y="6265863"/>
            <a:ext cx="2540000" cy="457200"/>
          </a:xfrm>
        </p:spPr>
        <p:txBody>
          <a:bodyPr/>
          <a:lstStyle>
            <a:lvl1pPr>
              <a:defRPr smtClean="0"/>
            </a:lvl1pPr>
          </a:lstStyle>
          <a:p>
            <a:pPr>
              <a:defRPr/>
            </a:pPr>
            <a:fld id="{0E864526-618B-4871-A6A9-BDFCF0BF8E59}" type="datetime3">
              <a:rPr lang="en-US"/>
              <a:pPr>
                <a:defRPr/>
              </a:pPr>
              <a:t>9 November 2022</a:t>
            </a:fld>
            <a:endParaRPr lang="en-US"/>
          </a:p>
        </p:txBody>
      </p:sp>
      <p:sp>
        <p:nvSpPr>
          <p:cNvPr id="5" name="Footer Placeholder 4">
            <a:extLst>
              <a:ext uri="{FF2B5EF4-FFF2-40B4-BE49-F238E27FC236}">
                <a16:creationId xmlns:a16="http://schemas.microsoft.com/office/drawing/2014/main" id="{0BE6CB35-EB75-4A75-A50D-7C9210619A1A}"/>
              </a:ext>
            </a:extLst>
          </p:cNvPr>
          <p:cNvSpPr>
            <a:spLocks noGrp="1"/>
          </p:cNvSpPr>
          <p:nvPr>
            <p:ph type="ftr" sz="quarter" idx="11"/>
          </p:nvPr>
        </p:nvSpPr>
        <p:spPr>
          <a:xfrm>
            <a:off x="4775200" y="6248400"/>
            <a:ext cx="3860800" cy="457200"/>
          </a:xfrm>
        </p:spPr>
        <p:txBody>
          <a:bodyPr/>
          <a:lstStyle>
            <a:lvl1pPr>
              <a:defRPr smtClean="0"/>
            </a:lvl1pPr>
          </a:lstStyle>
          <a:p>
            <a:pPr>
              <a:defRPr/>
            </a:pPr>
            <a:r>
              <a:rPr lang="en-US"/>
              <a:t>sensory physiology</a:t>
            </a:r>
          </a:p>
        </p:txBody>
      </p:sp>
      <p:sp>
        <p:nvSpPr>
          <p:cNvPr id="6" name="Slide Number Placeholder 5">
            <a:extLst>
              <a:ext uri="{FF2B5EF4-FFF2-40B4-BE49-F238E27FC236}">
                <a16:creationId xmlns:a16="http://schemas.microsoft.com/office/drawing/2014/main" id="{BF46DDFA-7712-4BD9-AEFB-ED06D60AD673}"/>
              </a:ext>
            </a:extLst>
          </p:cNvPr>
          <p:cNvSpPr>
            <a:spLocks noGrp="1"/>
          </p:cNvSpPr>
          <p:nvPr>
            <p:ph type="sldNum" sz="quarter" idx="12"/>
          </p:nvPr>
        </p:nvSpPr>
        <p:spPr>
          <a:xfrm>
            <a:off x="9347200" y="6248400"/>
            <a:ext cx="2540000" cy="457200"/>
          </a:xfrm>
        </p:spPr>
        <p:txBody>
          <a:bodyPr/>
          <a:lstStyle>
            <a:lvl1pPr>
              <a:defRPr/>
            </a:lvl1pPr>
          </a:lstStyle>
          <a:p>
            <a:fld id="{22C9CEEF-FFA8-4184-8D89-67964F906B74}" type="slidenum">
              <a:rPr lang="en-US" altLang="en-US"/>
              <a:pPr/>
              <a:t>‹#›</a:t>
            </a:fld>
            <a:endParaRPr lang="en-US" altLang="en-US"/>
          </a:p>
        </p:txBody>
      </p:sp>
    </p:spTree>
    <p:extLst>
      <p:ext uri="{BB962C8B-B14F-4D97-AF65-F5344CB8AC3E}">
        <p14:creationId xmlns:p14="http://schemas.microsoft.com/office/powerpoint/2010/main" val="2724973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95409E9-28A2-4526-B29C-0EC111E69EFA}"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A6FC4E-2849-4534-8E63-84EC8173DCD4}" type="slidenum">
              <a:rPr lang="en-US" smtClean="0"/>
              <a:t>‹#›</a:t>
            </a:fld>
            <a:endParaRPr lang="en-US"/>
          </a:p>
        </p:txBody>
      </p:sp>
    </p:spTree>
    <p:extLst>
      <p:ext uri="{BB962C8B-B14F-4D97-AF65-F5344CB8AC3E}">
        <p14:creationId xmlns:p14="http://schemas.microsoft.com/office/powerpoint/2010/main" val="1745952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95409E9-28A2-4526-B29C-0EC111E69EFA}"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A6FC4E-2849-4534-8E63-84EC8173DCD4}" type="slidenum">
              <a:rPr lang="en-US" smtClean="0"/>
              <a:t>‹#›</a:t>
            </a:fld>
            <a:endParaRPr lang="en-US"/>
          </a:p>
        </p:txBody>
      </p:sp>
    </p:spTree>
    <p:extLst>
      <p:ext uri="{BB962C8B-B14F-4D97-AF65-F5344CB8AC3E}">
        <p14:creationId xmlns:p14="http://schemas.microsoft.com/office/powerpoint/2010/main" val="20514509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95409E9-28A2-4526-B29C-0EC111E69EFA}" type="datetimeFigureOut">
              <a:rPr lang="en-US" smtClean="0"/>
              <a:t>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A6FC4E-2849-4534-8E63-84EC8173DCD4}" type="slidenum">
              <a:rPr lang="en-US" smtClean="0"/>
              <a:t>‹#›</a:t>
            </a:fld>
            <a:endParaRPr lang="en-US"/>
          </a:p>
        </p:txBody>
      </p:sp>
    </p:spTree>
    <p:extLst>
      <p:ext uri="{BB962C8B-B14F-4D97-AF65-F5344CB8AC3E}">
        <p14:creationId xmlns:p14="http://schemas.microsoft.com/office/powerpoint/2010/main" val="192182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95409E9-28A2-4526-B29C-0EC111E69EFA}" type="datetimeFigureOut">
              <a:rPr lang="en-US" smtClean="0"/>
              <a:t>11/9/2022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A6FC4E-2849-4534-8E63-84EC8173DCD4}" type="slidenum">
              <a:rPr lang="en-US" smtClean="0"/>
              <a:t>‹#›</a:t>
            </a:fld>
            <a:endParaRPr lang="en-US"/>
          </a:p>
        </p:txBody>
      </p:sp>
    </p:spTree>
    <p:extLst>
      <p:ext uri="{BB962C8B-B14F-4D97-AF65-F5344CB8AC3E}">
        <p14:creationId xmlns:p14="http://schemas.microsoft.com/office/powerpoint/2010/main" val="3963597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95409E9-28A2-4526-B29C-0EC111E69EFA}" type="datetimeFigureOut">
              <a:rPr lang="en-US" smtClean="0"/>
              <a:t>11/9/2022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1A6FC4E-2849-4534-8E63-84EC8173DCD4}" type="slidenum">
              <a:rPr lang="en-US" smtClean="0"/>
              <a:t>‹#›</a:t>
            </a:fld>
            <a:endParaRPr lang="en-US"/>
          </a:p>
        </p:txBody>
      </p:sp>
    </p:spTree>
    <p:extLst>
      <p:ext uri="{BB962C8B-B14F-4D97-AF65-F5344CB8AC3E}">
        <p14:creationId xmlns:p14="http://schemas.microsoft.com/office/powerpoint/2010/main" val="3069878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5409E9-28A2-4526-B29C-0EC111E69EFA}" type="datetimeFigureOut">
              <a:rPr lang="en-US" smtClean="0"/>
              <a:t>11/9/2022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1A6FC4E-2849-4534-8E63-84EC8173DCD4}" type="slidenum">
              <a:rPr lang="en-US" smtClean="0"/>
              <a:t>‹#›</a:t>
            </a:fld>
            <a:endParaRPr lang="en-US"/>
          </a:p>
        </p:txBody>
      </p:sp>
    </p:spTree>
    <p:extLst>
      <p:ext uri="{BB962C8B-B14F-4D97-AF65-F5344CB8AC3E}">
        <p14:creationId xmlns:p14="http://schemas.microsoft.com/office/powerpoint/2010/main" val="2146395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95409E9-28A2-4526-B29C-0EC111E69EFA}" type="datetimeFigureOut">
              <a:rPr lang="en-US" smtClean="0"/>
              <a:t>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A6FC4E-2849-4534-8E63-84EC8173DCD4}" type="slidenum">
              <a:rPr lang="en-US" smtClean="0"/>
              <a:t>‹#›</a:t>
            </a:fld>
            <a:endParaRPr lang="en-US"/>
          </a:p>
        </p:txBody>
      </p:sp>
    </p:spTree>
    <p:extLst>
      <p:ext uri="{BB962C8B-B14F-4D97-AF65-F5344CB8AC3E}">
        <p14:creationId xmlns:p14="http://schemas.microsoft.com/office/powerpoint/2010/main" val="678528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95409E9-28A2-4526-B29C-0EC111E69EFA}" type="datetimeFigureOut">
              <a:rPr lang="en-US" smtClean="0"/>
              <a:t>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A6FC4E-2849-4534-8E63-84EC8173DCD4}" type="slidenum">
              <a:rPr lang="en-US" smtClean="0"/>
              <a:t>‹#›</a:t>
            </a:fld>
            <a:endParaRPr lang="en-US"/>
          </a:p>
        </p:txBody>
      </p:sp>
    </p:spTree>
    <p:extLst>
      <p:ext uri="{BB962C8B-B14F-4D97-AF65-F5344CB8AC3E}">
        <p14:creationId xmlns:p14="http://schemas.microsoft.com/office/powerpoint/2010/main" val="217806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5409E9-28A2-4526-B29C-0EC111E69EFA}" type="datetimeFigureOut">
              <a:rPr lang="en-US" smtClean="0"/>
              <a:t>11/9/2022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A6FC4E-2849-4534-8E63-84EC8173DCD4}" type="slidenum">
              <a:rPr lang="en-US" smtClean="0"/>
              <a:t>‹#›</a:t>
            </a:fld>
            <a:endParaRPr lang="en-US"/>
          </a:p>
        </p:txBody>
      </p:sp>
    </p:spTree>
    <p:extLst>
      <p:ext uri="{BB962C8B-B14F-4D97-AF65-F5344CB8AC3E}">
        <p14:creationId xmlns:p14="http://schemas.microsoft.com/office/powerpoint/2010/main" val="852334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r>
              <a:rPr lang="en-US" dirty="0"/>
              <a:t>The Nervous System</a:t>
            </a:r>
          </a:p>
        </p:txBody>
      </p:sp>
      <p:sp>
        <p:nvSpPr>
          <p:cNvPr id="125955" name="Rectangle 3"/>
          <p:cNvSpPr>
            <a:spLocks noGrp="1" noChangeArrowheads="1"/>
          </p:cNvSpPr>
          <p:nvPr>
            <p:ph type="body" idx="1"/>
          </p:nvPr>
        </p:nvSpPr>
        <p:spPr>
          <a:xfrm>
            <a:off x="838200" y="1894637"/>
            <a:ext cx="10515600" cy="4351338"/>
          </a:xfrm>
        </p:spPr>
        <p:txBody>
          <a:bodyPr/>
          <a:lstStyle/>
          <a:p>
            <a:pPr>
              <a:lnSpc>
                <a:spcPct val="80000"/>
              </a:lnSpc>
            </a:pPr>
            <a:r>
              <a:rPr lang="en-US" sz="2800" dirty="0"/>
              <a:t>Rapid Communication and Control</a:t>
            </a:r>
          </a:p>
          <a:p>
            <a:pPr lvl="1">
              <a:lnSpc>
                <a:spcPct val="80000"/>
              </a:lnSpc>
              <a:spcBef>
                <a:spcPct val="50000"/>
              </a:spcBef>
            </a:pPr>
            <a:r>
              <a:rPr lang="en-US" dirty="0"/>
              <a:t>Sensation </a:t>
            </a:r>
          </a:p>
          <a:p>
            <a:pPr lvl="2">
              <a:lnSpc>
                <a:spcPct val="80000"/>
              </a:lnSpc>
              <a:spcBef>
                <a:spcPct val="50000"/>
              </a:spcBef>
            </a:pPr>
            <a:r>
              <a:rPr lang="en-US" dirty="0"/>
              <a:t>receives info. on environmental changes</a:t>
            </a:r>
          </a:p>
          <a:p>
            <a:pPr lvl="1">
              <a:lnSpc>
                <a:spcPct val="80000"/>
              </a:lnSpc>
              <a:spcBef>
                <a:spcPct val="50000"/>
              </a:spcBef>
              <a:spcAft>
                <a:spcPts val="500"/>
              </a:spcAft>
            </a:pPr>
            <a:r>
              <a:rPr lang="en-US" dirty="0"/>
              <a:t>Integration </a:t>
            </a:r>
          </a:p>
          <a:p>
            <a:pPr lvl="2">
              <a:lnSpc>
                <a:spcPct val="80000"/>
              </a:lnSpc>
              <a:spcBef>
                <a:spcPct val="50000"/>
              </a:spcBef>
              <a:spcAft>
                <a:spcPts val="500"/>
              </a:spcAft>
            </a:pPr>
            <a:r>
              <a:rPr lang="en-US" dirty="0"/>
              <a:t>interprets the changes, integrates signals from multiple signals</a:t>
            </a:r>
          </a:p>
          <a:p>
            <a:pPr lvl="1">
              <a:lnSpc>
                <a:spcPct val="80000"/>
              </a:lnSpc>
              <a:spcBef>
                <a:spcPct val="50000"/>
              </a:spcBef>
              <a:spcAft>
                <a:spcPts val="500"/>
              </a:spcAft>
            </a:pPr>
            <a:r>
              <a:rPr lang="en-US" dirty="0"/>
              <a:t>Response</a:t>
            </a:r>
          </a:p>
          <a:p>
            <a:pPr lvl="2">
              <a:lnSpc>
                <a:spcPct val="80000"/>
              </a:lnSpc>
              <a:spcBef>
                <a:spcPct val="50000"/>
              </a:spcBef>
              <a:spcAft>
                <a:spcPts val="500"/>
              </a:spcAft>
            </a:pPr>
            <a:r>
              <a:rPr lang="en-US" dirty="0"/>
              <a:t>induces action from of muscles or glands</a:t>
            </a:r>
          </a:p>
        </p:txBody>
      </p:sp>
    </p:spTree>
    <p:extLst>
      <p:ext uri="{BB962C8B-B14F-4D97-AF65-F5344CB8AC3E}">
        <p14:creationId xmlns:p14="http://schemas.microsoft.com/office/powerpoint/2010/main" val="31413955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5955">
                                            <p:txEl>
                                              <p:pRg st="0" end="0"/>
                                            </p:txEl>
                                          </p:spTgt>
                                        </p:tgtEl>
                                        <p:attrNameLst>
                                          <p:attrName>style.visibility</p:attrName>
                                        </p:attrNameLst>
                                      </p:cBhvr>
                                      <p:to>
                                        <p:strVal val="visible"/>
                                      </p:to>
                                    </p:set>
                                    <p:anim calcmode="lin" valueType="num">
                                      <p:cBhvr additive="base">
                                        <p:cTn id="7" dur="500" fill="hold"/>
                                        <p:tgtEl>
                                          <p:spTgt spid="12595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2595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25955">
                                            <p:txEl>
                                              <p:pRg st="1" end="1"/>
                                            </p:txEl>
                                          </p:spTgt>
                                        </p:tgtEl>
                                        <p:attrNameLst>
                                          <p:attrName>style.visibility</p:attrName>
                                        </p:attrNameLst>
                                      </p:cBhvr>
                                      <p:to>
                                        <p:strVal val="visible"/>
                                      </p:to>
                                    </p:set>
                                    <p:anim calcmode="lin" valueType="num">
                                      <p:cBhvr additive="base">
                                        <p:cTn id="13" dur="500" fill="hold"/>
                                        <p:tgtEl>
                                          <p:spTgt spid="12595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25955">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125955">
                                            <p:txEl>
                                              <p:pRg st="2" end="2"/>
                                            </p:txEl>
                                          </p:spTgt>
                                        </p:tgtEl>
                                        <p:attrNameLst>
                                          <p:attrName>style.visibility</p:attrName>
                                        </p:attrNameLst>
                                      </p:cBhvr>
                                      <p:to>
                                        <p:strVal val="visible"/>
                                      </p:to>
                                    </p:set>
                                    <p:anim calcmode="lin" valueType="num">
                                      <p:cBhvr additive="base">
                                        <p:cTn id="17" dur="500" fill="hold"/>
                                        <p:tgtEl>
                                          <p:spTgt spid="125955">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2595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125955">
                                            <p:txEl>
                                              <p:pRg st="3" end="3"/>
                                            </p:txEl>
                                          </p:spTgt>
                                        </p:tgtEl>
                                        <p:attrNameLst>
                                          <p:attrName>style.visibility</p:attrName>
                                        </p:attrNameLst>
                                      </p:cBhvr>
                                      <p:to>
                                        <p:strVal val="visible"/>
                                      </p:to>
                                    </p:set>
                                    <p:anim calcmode="lin" valueType="num">
                                      <p:cBhvr additive="base">
                                        <p:cTn id="23" dur="500" fill="hold"/>
                                        <p:tgtEl>
                                          <p:spTgt spid="125955">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25955">
                                            <p:txEl>
                                              <p:pRg st="3" end="3"/>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25955">
                                            <p:txEl>
                                              <p:pRg st="4" end="4"/>
                                            </p:txEl>
                                          </p:spTgt>
                                        </p:tgtEl>
                                        <p:attrNameLst>
                                          <p:attrName>style.visibility</p:attrName>
                                        </p:attrNameLst>
                                      </p:cBhvr>
                                      <p:to>
                                        <p:strVal val="visible"/>
                                      </p:to>
                                    </p:set>
                                    <p:anim calcmode="lin" valueType="num">
                                      <p:cBhvr additive="base">
                                        <p:cTn id="27" dur="500" fill="hold"/>
                                        <p:tgtEl>
                                          <p:spTgt spid="125955">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2595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125955">
                                            <p:txEl>
                                              <p:pRg st="5" end="5"/>
                                            </p:txEl>
                                          </p:spTgt>
                                        </p:tgtEl>
                                        <p:attrNameLst>
                                          <p:attrName>style.visibility</p:attrName>
                                        </p:attrNameLst>
                                      </p:cBhvr>
                                      <p:to>
                                        <p:strVal val="visible"/>
                                      </p:to>
                                    </p:set>
                                    <p:anim calcmode="lin" valueType="num">
                                      <p:cBhvr additive="base">
                                        <p:cTn id="33" dur="500" fill="hold"/>
                                        <p:tgtEl>
                                          <p:spTgt spid="125955">
                                            <p:txEl>
                                              <p:pRg st="5" end="5"/>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25955">
                                            <p:txEl>
                                              <p:pRg st="5" end="5"/>
                                            </p:txEl>
                                          </p:spTgt>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125955">
                                            <p:txEl>
                                              <p:pRg st="6" end="6"/>
                                            </p:txEl>
                                          </p:spTgt>
                                        </p:tgtEl>
                                        <p:attrNameLst>
                                          <p:attrName>style.visibility</p:attrName>
                                        </p:attrNameLst>
                                      </p:cBhvr>
                                      <p:to>
                                        <p:strVal val="visible"/>
                                      </p:to>
                                    </p:set>
                                    <p:anim calcmode="lin" valueType="num">
                                      <p:cBhvr additive="base">
                                        <p:cTn id="37" dur="500" fill="hold"/>
                                        <p:tgtEl>
                                          <p:spTgt spid="125955">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25955">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39" dur="indefinite" nodeType="mainSeq">
                <p:childTnLst>
                  <p:par>
                    <p:cTn id="40" fill="hold" nodeType="clickPar">
                      <p:stCondLst>
                        <p:cond delay="indefinite"/>
                      </p:stCondLst>
                      <p:childTnLst>
                        <p:par>
                          <p:cTn id="41" fill="hold" nodeType="withGroup">
                            <p:stCondLst>
                              <p:cond delay="0"/>
                            </p:stCondLst>
                            <p:childTnLst>
                              <p:par>
                                <p:cTn id="42" presetID="2" presetClass="entr" presetSubtype="8" fill="hold" grpId="0" nodeType="clickEffect">
                                  <p:stCondLst>
                                    <p:cond delay="0"/>
                                  </p:stCondLst>
                                  <p:childTnLst>
                                    <p:set>
                                      <p:cBhvr>
                                        <p:cTn id="43" dur="1" fill="hold">
                                          <p:stCondLst>
                                            <p:cond delay="0"/>
                                          </p:stCondLst>
                                        </p:cTn>
                                        <p:tgtEl>
                                          <p:spTgt spid="125955">
                                            <p:txEl>
                                              <p:pRg st="0" end="0"/>
                                            </p:txEl>
                                          </p:spTgt>
                                        </p:tgtEl>
                                        <p:attrNameLst>
                                          <p:attrName>style.visibility</p:attrName>
                                        </p:attrNameLst>
                                      </p:cBhvr>
                                      <p:to>
                                        <p:strVal val="visible"/>
                                      </p:to>
                                    </p:set>
                                    <p:anim calcmode="lin" valueType="num">
                                      <p:cBhvr additive="base">
                                        <p:cTn id="44" dur="500" fill="hold"/>
                                        <p:tgtEl>
                                          <p:spTgt spid="125955">
                                            <p:txEl>
                                              <p:pRg st="0" end="0"/>
                                            </p:txEl>
                                          </p:spTgt>
                                        </p:tgtEl>
                                        <p:attrNameLst>
                                          <p:attrName>ppt_x</p:attrName>
                                        </p:attrNameLst>
                                      </p:cBhvr>
                                      <p:tavLst>
                                        <p:tav tm="0">
                                          <p:val>
                                            <p:strVal val="0-#ppt_w/2"/>
                                          </p:val>
                                        </p:tav>
                                        <p:tav tm="100000">
                                          <p:val>
                                            <p:strVal val="#ppt_x"/>
                                          </p:val>
                                        </p:tav>
                                      </p:tavLst>
                                    </p:anim>
                                    <p:anim calcmode="lin" valueType="num">
                                      <p:cBhvr additive="base">
                                        <p:cTn id="45" dur="500" fill="hold"/>
                                        <p:tgtEl>
                                          <p:spTgt spid="12595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ntr" presetSubtype="8" fill="hold" grpId="0" nodeType="clickEffect">
                                  <p:stCondLst>
                                    <p:cond delay="0"/>
                                  </p:stCondLst>
                                  <p:childTnLst>
                                    <p:set>
                                      <p:cBhvr>
                                        <p:cTn id="49" dur="1" fill="hold">
                                          <p:stCondLst>
                                            <p:cond delay="0"/>
                                          </p:stCondLst>
                                        </p:cTn>
                                        <p:tgtEl>
                                          <p:spTgt spid="125955">
                                            <p:txEl>
                                              <p:pRg st="1" end="1"/>
                                            </p:txEl>
                                          </p:spTgt>
                                        </p:tgtEl>
                                        <p:attrNameLst>
                                          <p:attrName>style.visibility</p:attrName>
                                        </p:attrNameLst>
                                      </p:cBhvr>
                                      <p:to>
                                        <p:strVal val="visible"/>
                                      </p:to>
                                    </p:set>
                                    <p:anim calcmode="lin" valueType="num">
                                      <p:cBhvr additive="base">
                                        <p:cTn id="50" dur="500" fill="hold"/>
                                        <p:tgtEl>
                                          <p:spTgt spid="125955">
                                            <p:txEl>
                                              <p:pRg st="1" end="1"/>
                                            </p:txEl>
                                          </p:spTgt>
                                        </p:tgtEl>
                                        <p:attrNameLst>
                                          <p:attrName>ppt_x</p:attrName>
                                        </p:attrNameLst>
                                      </p:cBhvr>
                                      <p:tavLst>
                                        <p:tav tm="0">
                                          <p:val>
                                            <p:strVal val="0-#ppt_w/2"/>
                                          </p:val>
                                        </p:tav>
                                        <p:tav tm="100000">
                                          <p:val>
                                            <p:strVal val="#ppt_x"/>
                                          </p:val>
                                        </p:tav>
                                      </p:tavLst>
                                    </p:anim>
                                    <p:anim calcmode="lin" valueType="num">
                                      <p:cBhvr additive="base">
                                        <p:cTn id="51" dur="500" fill="hold"/>
                                        <p:tgtEl>
                                          <p:spTgt spid="125955">
                                            <p:txEl>
                                              <p:pRg st="1" end="1"/>
                                            </p:txEl>
                                          </p:spTgt>
                                        </p:tgtEl>
                                        <p:attrNameLst>
                                          <p:attrName>ppt_y</p:attrName>
                                        </p:attrNameLst>
                                      </p:cBhvr>
                                      <p:tavLst>
                                        <p:tav tm="0">
                                          <p:val>
                                            <p:strVal val="#ppt_y"/>
                                          </p:val>
                                        </p:tav>
                                        <p:tav tm="100000">
                                          <p:val>
                                            <p:strVal val="#ppt_y"/>
                                          </p:val>
                                        </p:tav>
                                      </p:tavLst>
                                    </p:anim>
                                  </p:childTnLst>
                                </p:cTn>
                              </p:par>
                              <p:par>
                                <p:cTn id="52" presetID="2" presetClass="entr" presetSubtype="8" fill="hold" grpId="0" nodeType="withEffect">
                                  <p:stCondLst>
                                    <p:cond delay="0"/>
                                  </p:stCondLst>
                                  <p:childTnLst>
                                    <p:set>
                                      <p:cBhvr>
                                        <p:cTn id="53" dur="1" fill="hold">
                                          <p:stCondLst>
                                            <p:cond delay="0"/>
                                          </p:stCondLst>
                                        </p:cTn>
                                        <p:tgtEl>
                                          <p:spTgt spid="125955">
                                            <p:txEl>
                                              <p:pRg st="2" end="2"/>
                                            </p:txEl>
                                          </p:spTgt>
                                        </p:tgtEl>
                                        <p:attrNameLst>
                                          <p:attrName>style.visibility</p:attrName>
                                        </p:attrNameLst>
                                      </p:cBhvr>
                                      <p:to>
                                        <p:strVal val="visible"/>
                                      </p:to>
                                    </p:set>
                                    <p:anim calcmode="lin" valueType="num">
                                      <p:cBhvr additive="base">
                                        <p:cTn id="54" dur="500" fill="hold"/>
                                        <p:tgtEl>
                                          <p:spTgt spid="125955">
                                            <p:txEl>
                                              <p:pRg st="2" end="2"/>
                                            </p:txEl>
                                          </p:spTgt>
                                        </p:tgtEl>
                                        <p:attrNameLst>
                                          <p:attrName>ppt_x</p:attrName>
                                        </p:attrNameLst>
                                      </p:cBhvr>
                                      <p:tavLst>
                                        <p:tav tm="0">
                                          <p:val>
                                            <p:strVal val="0-#ppt_w/2"/>
                                          </p:val>
                                        </p:tav>
                                        <p:tav tm="100000">
                                          <p:val>
                                            <p:strVal val="#ppt_x"/>
                                          </p:val>
                                        </p:tav>
                                      </p:tavLst>
                                    </p:anim>
                                    <p:anim calcmode="lin" valueType="num">
                                      <p:cBhvr additive="base">
                                        <p:cTn id="55" dur="500" fill="hold"/>
                                        <p:tgtEl>
                                          <p:spTgt spid="12595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ntr" presetSubtype="8" fill="hold" grpId="0" nodeType="clickEffect">
                                  <p:stCondLst>
                                    <p:cond delay="0"/>
                                  </p:stCondLst>
                                  <p:childTnLst>
                                    <p:set>
                                      <p:cBhvr>
                                        <p:cTn id="59" dur="1" fill="hold">
                                          <p:stCondLst>
                                            <p:cond delay="0"/>
                                          </p:stCondLst>
                                        </p:cTn>
                                        <p:tgtEl>
                                          <p:spTgt spid="125955">
                                            <p:txEl>
                                              <p:pRg st="3" end="3"/>
                                            </p:txEl>
                                          </p:spTgt>
                                        </p:tgtEl>
                                        <p:attrNameLst>
                                          <p:attrName>style.visibility</p:attrName>
                                        </p:attrNameLst>
                                      </p:cBhvr>
                                      <p:to>
                                        <p:strVal val="visible"/>
                                      </p:to>
                                    </p:set>
                                    <p:anim calcmode="lin" valueType="num">
                                      <p:cBhvr additive="base">
                                        <p:cTn id="60" dur="500" fill="hold"/>
                                        <p:tgtEl>
                                          <p:spTgt spid="125955">
                                            <p:txEl>
                                              <p:pRg st="3" end="3"/>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125955">
                                            <p:txEl>
                                              <p:pRg st="3" end="3"/>
                                            </p:txEl>
                                          </p:spTgt>
                                        </p:tgtEl>
                                        <p:attrNameLst>
                                          <p:attrName>ppt_y</p:attrName>
                                        </p:attrNameLst>
                                      </p:cBhvr>
                                      <p:tavLst>
                                        <p:tav tm="0">
                                          <p:val>
                                            <p:strVal val="#ppt_y"/>
                                          </p:val>
                                        </p:tav>
                                        <p:tav tm="100000">
                                          <p:val>
                                            <p:strVal val="#ppt_y"/>
                                          </p:val>
                                        </p:tav>
                                      </p:tavLst>
                                    </p:anim>
                                  </p:childTnLst>
                                </p:cTn>
                              </p:par>
                              <p:par>
                                <p:cTn id="62" presetID="2" presetClass="entr" presetSubtype="8" fill="hold" grpId="0" nodeType="withEffect">
                                  <p:stCondLst>
                                    <p:cond delay="0"/>
                                  </p:stCondLst>
                                  <p:childTnLst>
                                    <p:set>
                                      <p:cBhvr>
                                        <p:cTn id="63" dur="1" fill="hold">
                                          <p:stCondLst>
                                            <p:cond delay="0"/>
                                          </p:stCondLst>
                                        </p:cTn>
                                        <p:tgtEl>
                                          <p:spTgt spid="125955">
                                            <p:txEl>
                                              <p:pRg st="4" end="4"/>
                                            </p:txEl>
                                          </p:spTgt>
                                        </p:tgtEl>
                                        <p:attrNameLst>
                                          <p:attrName>style.visibility</p:attrName>
                                        </p:attrNameLst>
                                      </p:cBhvr>
                                      <p:to>
                                        <p:strVal val="visible"/>
                                      </p:to>
                                    </p:set>
                                    <p:anim calcmode="lin" valueType="num">
                                      <p:cBhvr additive="base">
                                        <p:cTn id="64" dur="500" fill="hold"/>
                                        <p:tgtEl>
                                          <p:spTgt spid="125955">
                                            <p:txEl>
                                              <p:pRg st="4" end="4"/>
                                            </p:txEl>
                                          </p:spTgt>
                                        </p:tgtEl>
                                        <p:attrNameLst>
                                          <p:attrName>ppt_x</p:attrName>
                                        </p:attrNameLst>
                                      </p:cBhvr>
                                      <p:tavLst>
                                        <p:tav tm="0">
                                          <p:val>
                                            <p:strVal val="0-#ppt_w/2"/>
                                          </p:val>
                                        </p:tav>
                                        <p:tav tm="100000">
                                          <p:val>
                                            <p:strVal val="#ppt_x"/>
                                          </p:val>
                                        </p:tav>
                                      </p:tavLst>
                                    </p:anim>
                                    <p:anim calcmode="lin" valueType="num">
                                      <p:cBhvr additive="base">
                                        <p:cTn id="65" dur="500" fill="hold"/>
                                        <p:tgtEl>
                                          <p:spTgt spid="12595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66" fill="hold" nodeType="clickPar">
                      <p:stCondLst>
                        <p:cond delay="indefinite"/>
                      </p:stCondLst>
                      <p:childTnLst>
                        <p:par>
                          <p:cTn id="67" fill="hold" nodeType="withGroup">
                            <p:stCondLst>
                              <p:cond delay="0"/>
                            </p:stCondLst>
                            <p:childTnLst>
                              <p:par>
                                <p:cTn id="68" presetID="2" presetClass="entr" presetSubtype="8" fill="hold" grpId="0" nodeType="clickEffect">
                                  <p:stCondLst>
                                    <p:cond delay="0"/>
                                  </p:stCondLst>
                                  <p:childTnLst>
                                    <p:set>
                                      <p:cBhvr>
                                        <p:cTn id="69" dur="1" fill="hold">
                                          <p:stCondLst>
                                            <p:cond delay="0"/>
                                          </p:stCondLst>
                                        </p:cTn>
                                        <p:tgtEl>
                                          <p:spTgt spid="125955">
                                            <p:txEl>
                                              <p:pRg st="5" end="5"/>
                                            </p:txEl>
                                          </p:spTgt>
                                        </p:tgtEl>
                                        <p:attrNameLst>
                                          <p:attrName>style.visibility</p:attrName>
                                        </p:attrNameLst>
                                      </p:cBhvr>
                                      <p:to>
                                        <p:strVal val="visible"/>
                                      </p:to>
                                    </p:set>
                                    <p:anim calcmode="lin" valueType="num">
                                      <p:cBhvr additive="base">
                                        <p:cTn id="70" dur="500" fill="hold"/>
                                        <p:tgtEl>
                                          <p:spTgt spid="125955">
                                            <p:txEl>
                                              <p:pRg st="5" end="5"/>
                                            </p:txEl>
                                          </p:spTgt>
                                        </p:tgtEl>
                                        <p:attrNameLst>
                                          <p:attrName>ppt_x</p:attrName>
                                        </p:attrNameLst>
                                      </p:cBhvr>
                                      <p:tavLst>
                                        <p:tav tm="0">
                                          <p:val>
                                            <p:strVal val="0-#ppt_w/2"/>
                                          </p:val>
                                        </p:tav>
                                        <p:tav tm="100000">
                                          <p:val>
                                            <p:strVal val="#ppt_x"/>
                                          </p:val>
                                        </p:tav>
                                      </p:tavLst>
                                    </p:anim>
                                    <p:anim calcmode="lin" valueType="num">
                                      <p:cBhvr additive="base">
                                        <p:cTn id="71" dur="500" fill="hold"/>
                                        <p:tgtEl>
                                          <p:spTgt spid="125955">
                                            <p:txEl>
                                              <p:pRg st="5" end="5"/>
                                            </p:txEl>
                                          </p:spTgt>
                                        </p:tgtEl>
                                        <p:attrNameLst>
                                          <p:attrName>ppt_y</p:attrName>
                                        </p:attrNameLst>
                                      </p:cBhvr>
                                      <p:tavLst>
                                        <p:tav tm="0">
                                          <p:val>
                                            <p:strVal val="#ppt_y"/>
                                          </p:val>
                                        </p:tav>
                                        <p:tav tm="100000">
                                          <p:val>
                                            <p:strVal val="#ppt_y"/>
                                          </p:val>
                                        </p:tav>
                                      </p:tavLst>
                                    </p:anim>
                                  </p:childTnLst>
                                </p:cTn>
                              </p:par>
                              <p:par>
                                <p:cTn id="72" presetID="2" presetClass="entr" presetSubtype="8" fill="hold" grpId="0" nodeType="withEffect">
                                  <p:stCondLst>
                                    <p:cond delay="0"/>
                                  </p:stCondLst>
                                  <p:childTnLst>
                                    <p:set>
                                      <p:cBhvr>
                                        <p:cTn id="73" dur="1" fill="hold">
                                          <p:stCondLst>
                                            <p:cond delay="0"/>
                                          </p:stCondLst>
                                        </p:cTn>
                                        <p:tgtEl>
                                          <p:spTgt spid="125955">
                                            <p:txEl>
                                              <p:pRg st="6" end="6"/>
                                            </p:txEl>
                                          </p:spTgt>
                                        </p:tgtEl>
                                        <p:attrNameLst>
                                          <p:attrName>style.visibility</p:attrName>
                                        </p:attrNameLst>
                                      </p:cBhvr>
                                      <p:to>
                                        <p:strVal val="visible"/>
                                      </p:to>
                                    </p:set>
                                    <p:anim calcmode="lin" valueType="num">
                                      <p:cBhvr additive="base">
                                        <p:cTn id="74" dur="500" fill="hold"/>
                                        <p:tgtEl>
                                          <p:spTgt spid="125955">
                                            <p:txEl>
                                              <p:pRg st="6" end="6"/>
                                            </p:txEl>
                                          </p:spTgt>
                                        </p:tgtEl>
                                        <p:attrNameLst>
                                          <p:attrName>ppt_x</p:attrName>
                                        </p:attrNameLst>
                                      </p:cBhvr>
                                      <p:tavLst>
                                        <p:tav tm="0">
                                          <p:val>
                                            <p:strVal val="0-#ppt_w/2"/>
                                          </p:val>
                                        </p:tav>
                                        <p:tav tm="100000">
                                          <p:val>
                                            <p:strVal val="#ppt_x"/>
                                          </p:val>
                                        </p:tav>
                                      </p:tavLst>
                                    </p:anim>
                                    <p:anim calcmode="lin" valueType="num">
                                      <p:cBhvr additive="base">
                                        <p:cTn id="75" dur="500" fill="hold"/>
                                        <p:tgtEl>
                                          <p:spTgt spid="125955">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5" grpId="0" build="p" bldLvl="2"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Cellular Elements in the CNS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Glial Cells</a:t>
            </a:r>
          </a:p>
          <a:p>
            <a:r>
              <a:rPr lang="en-US" dirty="0" smtClean="0"/>
              <a:t>For many years following their discovery, glial cells (or glia) were viewed as CNS connective tissue.</a:t>
            </a:r>
          </a:p>
          <a:p>
            <a:r>
              <a:rPr lang="en-US" dirty="0" smtClean="0"/>
              <a:t>Glia is Greek for glue. </a:t>
            </a:r>
          </a:p>
          <a:p>
            <a:r>
              <a:rPr lang="en-US" dirty="0" smtClean="0"/>
              <a:t>However, today theses cells are recognized for their role in communication within the CNS in partnership with neurons.</a:t>
            </a:r>
          </a:p>
          <a:p>
            <a:r>
              <a:rPr lang="en-US" dirty="0" smtClean="0"/>
              <a:t> Unlike neurons, glial cells continue to undergo cell division in adulthood and their ability to proliferate is particularly noticeable after brain injury (</a:t>
            </a:r>
            <a:r>
              <a:rPr lang="en-US" dirty="0" err="1" smtClean="0"/>
              <a:t>eg</a:t>
            </a:r>
            <a:r>
              <a:rPr lang="en-US" dirty="0" smtClean="0"/>
              <a:t>, stroke).</a:t>
            </a:r>
          </a:p>
          <a:p>
            <a:r>
              <a:rPr lang="en-US" dirty="0" smtClean="0"/>
              <a:t>2 major types of glial cells in the vertebrate nervous system: </a:t>
            </a:r>
          </a:p>
          <a:p>
            <a:r>
              <a:rPr lang="en-US" dirty="0" smtClean="0"/>
              <a:t>Microglia and </a:t>
            </a:r>
            <a:r>
              <a:rPr lang="en-US" dirty="0" err="1" smtClean="0"/>
              <a:t>Macroglia</a:t>
            </a:r>
            <a:r>
              <a:rPr lang="en-US" dirty="0" smtClean="0"/>
              <a:t>. </a:t>
            </a:r>
          </a:p>
        </p:txBody>
      </p:sp>
    </p:spTree>
    <p:extLst>
      <p:ext uri="{BB962C8B-B14F-4D97-AF65-F5344CB8AC3E}">
        <p14:creationId xmlns:p14="http://schemas.microsoft.com/office/powerpoint/2010/main" val="107950809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smtClean="0"/>
              <a:t>If </a:t>
            </a:r>
            <a:r>
              <a:rPr lang="en-US" dirty="0"/>
              <a:t>a depolarization exceeds </a:t>
            </a:r>
            <a:r>
              <a:rPr lang="en-US" dirty="0" smtClean="0"/>
              <a:t>the increased </a:t>
            </a:r>
            <a:r>
              <a:rPr lang="en-US" dirty="0"/>
              <a:t>threshold or outlasts the relative </a:t>
            </a:r>
            <a:r>
              <a:rPr lang="en-US" dirty="0" smtClean="0"/>
              <a:t>refractory period</a:t>
            </a:r>
            <a:r>
              <a:rPr lang="en-US" dirty="0"/>
              <a:t>, additional action potentials will be fired.</a:t>
            </a:r>
          </a:p>
          <a:p>
            <a:r>
              <a:rPr lang="en-US" dirty="0"/>
              <a:t>The refractory periods limit the number of </a:t>
            </a:r>
            <a:r>
              <a:rPr lang="en-US" dirty="0" smtClean="0"/>
              <a:t>AP’s that </a:t>
            </a:r>
            <a:r>
              <a:rPr lang="en-US" dirty="0"/>
              <a:t>can be produced by an excitable </a:t>
            </a:r>
            <a:r>
              <a:rPr lang="en-US" dirty="0" smtClean="0"/>
              <a:t>membrane </a:t>
            </a:r>
            <a:r>
              <a:rPr lang="en-US" dirty="0"/>
              <a:t>in a given period of time. </a:t>
            </a:r>
            <a:endParaRPr lang="en-US" dirty="0" smtClean="0"/>
          </a:p>
          <a:p>
            <a:r>
              <a:rPr lang="en-US" dirty="0" smtClean="0"/>
              <a:t>Also </a:t>
            </a:r>
            <a:r>
              <a:rPr lang="en-US" dirty="0"/>
              <a:t>increase </a:t>
            </a:r>
            <a:r>
              <a:rPr lang="en-US" dirty="0" smtClean="0"/>
              <a:t>reliability </a:t>
            </a:r>
            <a:r>
              <a:rPr lang="en-US" dirty="0"/>
              <a:t>of neural signaling because they help </a:t>
            </a:r>
            <a:r>
              <a:rPr lang="en-US" dirty="0" smtClean="0"/>
              <a:t>limit extra </a:t>
            </a:r>
            <a:r>
              <a:rPr lang="en-US" dirty="0"/>
              <a:t>impulses. </a:t>
            </a:r>
            <a:endParaRPr lang="en-US" dirty="0" smtClean="0"/>
          </a:p>
          <a:p>
            <a:r>
              <a:rPr lang="en-US" dirty="0" smtClean="0"/>
              <a:t>Most </a:t>
            </a:r>
            <a:r>
              <a:rPr lang="en-US" dirty="0"/>
              <a:t>nerve cells respond at </a:t>
            </a:r>
            <a:r>
              <a:rPr lang="en-US" dirty="0" smtClean="0"/>
              <a:t>frequencies </a:t>
            </a:r>
            <a:r>
              <a:rPr lang="en-US" dirty="0"/>
              <a:t>of up to 100 </a:t>
            </a:r>
            <a:r>
              <a:rPr lang="en-US" dirty="0" smtClean="0"/>
              <a:t>AP’s per sec</a:t>
            </a:r>
            <a:endParaRPr lang="en-US" dirty="0"/>
          </a:p>
        </p:txBody>
      </p:sp>
    </p:spTree>
    <p:extLst>
      <p:ext uri="{BB962C8B-B14F-4D97-AF65-F5344CB8AC3E}">
        <p14:creationId xmlns:p14="http://schemas.microsoft.com/office/powerpoint/2010/main" val="298132433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879" y="416613"/>
            <a:ext cx="10515600" cy="1325563"/>
          </a:xfrm>
        </p:spPr>
        <p:txBody>
          <a:bodyPr/>
          <a:lstStyle/>
          <a:p>
            <a:r>
              <a:rPr lang="en-US" dirty="0"/>
              <a:t>Presynaptic or Indirect </a:t>
            </a:r>
            <a:r>
              <a:rPr lang="en-US" dirty="0" smtClean="0"/>
              <a:t>Inhibition: </a:t>
            </a:r>
            <a:endParaRPr lang="en-US" dirty="0"/>
          </a:p>
        </p:txBody>
      </p:sp>
      <p:sp>
        <p:nvSpPr>
          <p:cNvPr id="3" name="Content Placeholder 2"/>
          <p:cNvSpPr>
            <a:spLocks noGrp="1"/>
          </p:cNvSpPr>
          <p:nvPr>
            <p:ph idx="1"/>
          </p:nvPr>
        </p:nvSpPr>
        <p:spPr/>
        <p:txBody>
          <a:bodyPr>
            <a:normAutofit lnSpcReduction="10000"/>
          </a:bodyPr>
          <a:lstStyle/>
          <a:p>
            <a:r>
              <a:rPr lang="en-US" sz="3600" dirty="0" smtClean="0"/>
              <a:t>Presynaptic </a:t>
            </a:r>
            <a:r>
              <a:rPr lang="en-US" sz="3600" dirty="0"/>
              <a:t>inhibition occurs due to the failure </a:t>
            </a:r>
            <a:r>
              <a:rPr lang="en-US" sz="3600" dirty="0" smtClean="0"/>
              <a:t>of presynaptic </a:t>
            </a:r>
            <a:r>
              <a:rPr lang="en-US" sz="3600" dirty="0"/>
              <a:t>axon terminal to release sufficient </a:t>
            </a:r>
            <a:r>
              <a:rPr lang="en-US" sz="3600" dirty="0" smtClean="0"/>
              <a:t>quantity of </a:t>
            </a:r>
            <a:r>
              <a:rPr lang="en-US" sz="3600" dirty="0"/>
              <a:t>excitatory neurotransmitter substance. </a:t>
            </a:r>
            <a:endParaRPr lang="en-US" sz="3600" dirty="0" smtClean="0"/>
          </a:p>
          <a:p>
            <a:r>
              <a:rPr lang="en-US" sz="3600" dirty="0" smtClean="0"/>
              <a:t>It </a:t>
            </a:r>
            <a:r>
              <a:rPr lang="en-US" sz="3600" dirty="0"/>
              <a:t>is also </a:t>
            </a:r>
            <a:r>
              <a:rPr lang="en-US" sz="3600" dirty="0" smtClean="0"/>
              <a:t>called indirect </a:t>
            </a:r>
            <a:r>
              <a:rPr lang="en-US" sz="3600" dirty="0"/>
              <a:t>inhibition</a:t>
            </a:r>
            <a:r>
              <a:rPr lang="en-US" sz="3600" dirty="0" smtClean="0"/>
              <a:t>.</a:t>
            </a:r>
          </a:p>
          <a:p>
            <a:r>
              <a:rPr lang="en-US" sz="3600" dirty="0"/>
              <a:t>Presynaptic inhibition is mediated by </a:t>
            </a:r>
            <a:r>
              <a:rPr lang="en-US" sz="3600" dirty="0" err="1" smtClean="0"/>
              <a:t>axoaxonal</a:t>
            </a:r>
            <a:r>
              <a:rPr lang="en-US" sz="3600" dirty="0" smtClean="0"/>
              <a:t> synapses</a:t>
            </a:r>
            <a:r>
              <a:rPr lang="en-US" sz="3600" dirty="0"/>
              <a:t>. </a:t>
            </a:r>
            <a:endParaRPr lang="en-US" sz="3600" dirty="0" smtClean="0"/>
          </a:p>
          <a:p>
            <a:r>
              <a:rPr lang="en-US" sz="3600" dirty="0" smtClean="0"/>
              <a:t>Prominent </a:t>
            </a:r>
            <a:r>
              <a:rPr lang="en-US" sz="3600" dirty="0"/>
              <a:t>in spinal cord and regulates </a:t>
            </a:r>
            <a:r>
              <a:rPr lang="en-US" sz="3600" dirty="0" smtClean="0"/>
              <a:t>propagation </a:t>
            </a:r>
            <a:r>
              <a:rPr lang="en-US" sz="3600" dirty="0"/>
              <a:t>of information to higher centers in brain.</a:t>
            </a:r>
          </a:p>
          <a:p>
            <a:endParaRPr lang="sw-KE" sz="3600" dirty="0"/>
          </a:p>
          <a:p>
            <a:endParaRPr lang="en-US" sz="3600" dirty="0"/>
          </a:p>
        </p:txBody>
      </p:sp>
    </p:spTree>
    <p:extLst>
      <p:ext uri="{BB962C8B-B14F-4D97-AF65-F5344CB8AC3E}">
        <p14:creationId xmlns:p14="http://schemas.microsoft.com/office/powerpoint/2010/main" val="363944492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350697" y="1079045"/>
            <a:ext cx="7466163" cy="5066354"/>
          </a:xfrm>
          <a:prstGeom prst="rect">
            <a:avLst/>
          </a:prstGeom>
        </p:spPr>
      </p:pic>
    </p:spTree>
    <p:extLst>
      <p:ext uri="{BB962C8B-B14F-4D97-AF65-F5344CB8AC3E}">
        <p14:creationId xmlns:p14="http://schemas.microsoft.com/office/powerpoint/2010/main" val="287611006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28862" y="1100137"/>
            <a:ext cx="8454157" cy="5226400"/>
          </a:xfrm>
          <a:prstGeom prst="rect">
            <a:avLst/>
          </a:prstGeom>
        </p:spPr>
      </p:pic>
    </p:spTree>
    <p:extLst>
      <p:ext uri="{BB962C8B-B14F-4D97-AF65-F5344CB8AC3E}">
        <p14:creationId xmlns:p14="http://schemas.microsoft.com/office/powerpoint/2010/main" val="27852960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CONT…</a:t>
            </a:r>
            <a:endParaRPr lang="sw-KE" dirty="0"/>
          </a:p>
        </p:txBody>
      </p:sp>
      <p:sp>
        <p:nvSpPr>
          <p:cNvPr id="3" name="Content Placeholder 2"/>
          <p:cNvSpPr>
            <a:spLocks noGrp="1"/>
          </p:cNvSpPr>
          <p:nvPr>
            <p:ph idx="1"/>
          </p:nvPr>
        </p:nvSpPr>
        <p:spPr/>
        <p:txBody>
          <a:bodyPr>
            <a:normAutofit/>
          </a:bodyPr>
          <a:lstStyle/>
          <a:p>
            <a:r>
              <a:rPr lang="en-US" sz="3200" dirty="0" smtClean="0"/>
              <a:t>Normally</a:t>
            </a:r>
            <a:r>
              <a:rPr lang="en-US" sz="3200" dirty="0"/>
              <a:t>, during synaptic transmission, action </a:t>
            </a:r>
            <a:r>
              <a:rPr lang="en-US" sz="3200" dirty="0" smtClean="0"/>
              <a:t>potential reaching </a:t>
            </a:r>
            <a:r>
              <a:rPr lang="en-US" sz="3200" dirty="0"/>
              <a:t>the presynaptic neuron </a:t>
            </a:r>
            <a:r>
              <a:rPr lang="en-US" sz="3200" dirty="0" smtClean="0"/>
              <a:t>causes development of EPSP’s </a:t>
            </a:r>
            <a:r>
              <a:rPr lang="en-US" sz="3200" dirty="0"/>
              <a:t>in the postsynaptic neuron. </a:t>
            </a:r>
            <a:endParaRPr lang="en-US" sz="3200" dirty="0" smtClean="0"/>
          </a:p>
          <a:p>
            <a:r>
              <a:rPr lang="en-US" sz="3200" dirty="0" smtClean="0"/>
              <a:t>But</a:t>
            </a:r>
            <a:r>
              <a:rPr lang="en-US" sz="3200" dirty="0"/>
              <a:t>, in </a:t>
            </a:r>
            <a:r>
              <a:rPr lang="en-US" sz="3200" dirty="0" smtClean="0"/>
              <a:t>spinal cord</a:t>
            </a:r>
            <a:r>
              <a:rPr lang="en-US" sz="3200" dirty="0"/>
              <a:t>, a modulatory neuron called presynaptic </a:t>
            </a:r>
            <a:r>
              <a:rPr lang="en-US" sz="3200" dirty="0" smtClean="0"/>
              <a:t>inhibitory neuron </a:t>
            </a:r>
            <a:r>
              <a:rPr lang="en-US" sz="3200" dirty="0"/>
              <a:t>forms an </a:t>
            </a:r>
            <a:r>
              <a:rPr lang="en-US" sz="3200" dirty="0" err="1"/>
              <a:t>axoaxonic</a:t>
            </a:r>
            <a:r>
              <a:rPr lang="en-US" sz="3200" dirty="0"/>
              <a:t> synapse with the </a:t>
            </a:r>
            <a:r>
              <a:rPr lang="en-US" sz="3200" dirty="0" smtClean="0"/>
              <a:t>presynaptic neuron </a:t>
            </a:r>
          </a:p>
          <a:p>
            <a:r>
              <a:rPr lang="en-US" sz="3200" dirty="0"/>
              <a:t>This inhibitory neuron inhibits the presynaptic </a:t>
            </a:r>
            <a:r>
              <a:rPr lang="en-US" sz="3200" dirty="0" smtClean="0"/>
              <a:t>neuron and </a:t>
            </a:r>
            <a:r>
              <a:rPr lang="en-US" sz="3200" dirty="0"/>
              <a:t>decreases the magnitude of action </a:t>
            </a:r>
            <a:r>
              <a:rPr lang="en-US" sz="3200" dirty="0" smtClean="0"/>
              <a:t>potential in </a:t>
            </a:r>
            <a:r>
              <a:rPr lang="en-US" sz="3200" dirty="0"/>
              <a:t>presynaptic neuron. </a:t>
            </a:r>
          </a:p>
          <a:p>
            <a:endParaRPr lang="en-US" sz="3200" dirty="0"/>
          </a:p>
        </p:txBody>
      </p:sp>
    </p:spTree>
    <p:extLst>
      <p:ext uri="{BB962C8B-B14F-4D97-AF65-F5344CB8AC3E}">
        <p14:creationId xmlns:p14="http://schemas.microsoft.com/office/powerpoint/2010/main" val="233525175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sw-KE"/>
          </a:p>
        </p:txBody>
      </p:sp>
      <p:sp>
        <p:nvSpPr>
          <p:cNvPr id="3" name="Content Placeholder 2"/>
          <p:cNvSpPr>
            <a:spLocks noGrp="1"/>
          </p:cNvSpPr>
          <p:nvPr>
            <p:ph idx="1"/>
          </p:nvPr>
        </p:nvSpPr>
        <p:spPr/>
        <p:txBody>
          <a:bodyPr>
            <a:normAutofit/>
          </a:bodyPr>
          <a:lstStyle/>
          <a:p>
            <a:r>
              <a:rPr lang="en-US" sz="3200" dirty="0" smtClean="0"/>
              <a:t>The </a:t>
            </a:r>
            <a:r>
              <a:rPr lang="en-US" sz="3200" dirty="0"/>
              <a:t>smaller action </a:t>
            </a:r>
            <a:r>
              <a:rPr lang="en-US" sz="3200" dirty="0" smtClean="0"/>
              <a:t>potential reduces </a:t>
            </a:r>
            <a:r>
              <a:rPr lang="en-US" sz="3200" dirty="0"/>
              <a:t>calcium influx. </a:t>
            </a:r>
            <a:endParaRPr lang="en-US" sz="3200" dirty="0" smtClean="0"/>
          </a:p>
          <a:p>
            <a:r>
              <a:rPr lang="en-US" sz="3200" dirty="0" smtClean="0"/>
              <a:t>This </a:t>
            </a:r>
            <a:r>
              <a:rPr lang="en-US" sz="3200" dirty="0"/>
              <a:t>in turn decreases </a:t>
            </a:r>
            <a:r>
              <a:rPr lang="en-US" sz="3200" dirty="0" smtClean="0"/>
              <a:t>the quantity </a:t>
            </a:r>
            <a:r>
              <a:rPr lang="en-US" sz="3200" dirty="0"/>
              <a:t>of neurotransmitter released by </a:t>
            </a:r>
            <a:r>
              <a:rPr lang="en-US" sz="3200" dirty="0" smtClean="0"/>
              <a:t>presynaptic neuron</a:t>
            </a:r>
            <a:r>
              <a:rPr lang="en-US" sz="3200" dirty="0"/>
              <a:t>. </a:t>
            </a:r>
            <a:endParaRPr lang="en-US" sz="3200" dirty="0" smtClean="0"/>
          </a:p>
          <a:p>
            <a:r>
              <a:rPr lang="en-US" sz="3200" dirty="0" smtClean="0"/>
              <a:t>The </a:t>
            </a:r>
            <a:r>
              <a:rPr lang="en-US" sz="3200" dirty="0"/>
              <a:t>magnitude of EPSP in </a:t>
            </a:r>
            <a:r>
              <a:rPr lang="en-US" sz="3200" dirty="0" smtClean="0"/>
              <a:t>postsynaptic neuron </a:t>
            </a:r>
            <a:r>
              <a:rPr lang="en-US" sz="3200" dirty="0"/>
              <a:t>is decreased resulting in synaptic inhibition</a:t>
            </a:r>
            <a:endParaRPr lang="sw-KE" sz="3200" dirty="0"/>
          </a:p>
          <a:p>
            <a:endParaRPr lang="sw-KE" sz="3200" dirty="0"/>
          </a:p>
        </p:txBody>
      </p:sp>
    </p:spTree>
    <p:extLst>
      <p:ext uri="{BB962C8B-B14F-4D97-AF65-F5344CB8AC3E}">
        <p14:creationId xmlns:p14="http://schemas.microsoft.com/office/powerpoint/2010/main" val="18892254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Spatial summation</a:t>
            </a:r>
            <a:endParaRPr lang="en-US" dirty="0"/>
          </a:p>
        </p:txBody>
      </p:sp>
      <p:sp>
        <p:nvSpPr>
          <p:cNvPr id="3" name="Content Placeholder 2"/>
          <p:cNvSpPr>
            <a:spLocks noGrp="1"/>
          </p:cNvSpPr>
          <p:nvPr>
            <p:ph idx="1"/>
          </p:nvPr>
        </p:nvSpPr>
        <p:spPr/>
        <p:txBody>
          <a:bodyPr>
            <a:normAutofit/>
          </a:bodyPr>
          <a:lstStyle/>
          <a:p>
            <a:r>
              <a:rPr lang="en-US" sz="3600" dirty="0"/>
              <a:t>Excitation of a single presynaptic terminal on </a:t>
            </a:r>
            <a:r>
              <a:rPr lang="en-US" sz="3600" dirty="0" smtClean="0"/>
              <a:t>the surface </a:t>
            </a:r>
            <a:r>
              <a:rPr lang="en-US" sz="3600" dirty="0"/>
              <a:t>of a neuron almost never excites the </a:t>
            </a:r>
            <a:r>
              <a:rPr lang="en-US" sz="3600" dirty="0" smtClean="0"/>
              <a:t>neuron</a:t>
            </a:r>
          </a:p>
          <a:p>
            <a:r>
              <a:rPr lang="en-US" sz="3600" dirty="0" smtClean="0"/>
              <a:t>Because single terminal causes EPSP of only about  0.5 – 1mv instead of the 20 – 30 required  to reach threshold</a:t>
            </a:r>
          </a:p>
          <a:p>
            <a:r>
              <a:rPr lang="en-US" sz="3600" dirty="0" smtClean="0"/>
              <a:t>Many synapses usually stimulated at same time and this effects summate to reach threshold</a:t>
            </a:r>
          </a:p>
        </p:txBody>
      </p:sp>
    </p:spTree>
    <p:extLst>
      <p:ext uri="{BB962C8B-B14F-4D97-AF65-F5344CB8AC3E}">
        <p14:creationId xmlns:p14="http://schemas.microsoft.com/office/powerpoint/2010/main" val="67387813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Temporal summation</a:t>
            </a:r>
            <a:r>
              <a:rPr lang="en-US" u="sng" dirty="0"/>
              <a:t/>
            </a:r>
            <a:br>
              <a:rPr lang="en-US" u="sng" dirty="0"/>
            </a:br>
            <a:endParaRPr lang="en-US" dirty="0"/>
          </a:p>
        </p:txBody>
      </p:sp>
      <p:sp>
        <p:nvSpPr>
          <p:cNvPr id="3" name="Content Placeholder 2"/>
          <p:cNvSpPr>
            <a:spLocks noGrp="1"/>
          </p:cNvSpPr>
          <p:nvPr>
            <p:ph idx="1"/>
          </p:nvPr>
        </p:nvSpPr>
        <p:spPr/>
        <p:txBody>
          <a:bodyPr>
            <a:normAutofit fontScale="77500" lnSpcReduction="20000"/>
          </a:bodyPr>
          <a:lstStyle/>
          <a:p>
            <a:r>
              <a:rPr lang="en-US" sz="4900" dirty="0" smtClean="0"/>
              <a:t>Each </a:t>
            </a:r>
            <a:r>
              <a:rPr lang="en-US" sz="4900" dirty="0"/>
              <a:t>time a presynaptic terminal fires, the released transmitter substance opens the membrane </a:t>
            </a:r>
            <a:r>
              <a:rPr lang="en-US" sz="4900" dirty="0" smtClean="0"/>
              <a:t>channels for </a:t>
            </a:r>
            <a:r>
              <a:rPr lang="en-US" sz="4900" dirty="0"/>
              <a:t>at most a millisecond or so. </a:t>
            </a:r>
          </a:p>
          <a:p>
            <a:r>
              <a:rPr lang="en-US" sz="4900" dirty="0"/>
              <a:t>This changed postsynaptic potential lasts up to 15 milliseconds after the synaptic membrane channels have already closed.</a:t>
            </a:r>
          </a:p>
          <a:p>
            <a:r>
              <a:rPr lang="en-US" sz="4900" dirty="0"/>
              <a:t>A second opening of the same channels can increase the postsynaptic potential to a still </a:t>
            </a:r>
            <a:r>
              <a:rPr lang="en-US" sz="4900" dirty="0" smtClean="0"/>
              <a:t>greater level</a:t>
            </a:r>
          </a:p>
          <a:p>
            <a:endParaRPr lang="en-US" dirty="0"/>
          </a:p>
        </p:txBody>
      </p:sp>
    </p:spTree>
    <p:extLst>
      <p:ext uri="{BB962C8B-B14F-4D97-AF65-F5344CB8AC3E}">
        <p14:creationId xmlns:p14="http://schemas.microsoft.com/office/powerpoint/2010/main" val="109577624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sz="3600" dirty="0"/>
              <a:t>The more rapid the rate of stimulation, the greater the postsynaptic potential becomes. </a:t>
            </a:r>
          </a:p>
          <a:p>
            <a:r>
              <a:rPr lang="en-US" sz="3600" dirty="0"/>
              <a:t>Thus, successive discharges from a single presynaptic terminal, if they occur rapidly enough, can add to one another; that is, they can “summate.” </a:t>
            </a:r>
            <a:endParaRPr lang="en-US" sz="3600" dirty="0" smtClean="0"/>
          </a:p>
          <a:p>
            <a:r>
              <a:rPr lang="en-US" sz="3600" dirty="0" smtClean="0"/>
              <a:t>This </a:t>
            </a:r>
            <a:r>
              <a:rPr lang="en-US" sz="3600" dirty="0"/>
              <a:t>is temporal summation</a:t>
            </a:r>
          </a:p>
          <a:p>
            <a:pPr marL="0" indent="0">
              <a:buNone/>
            </a:pPr>
            <a:endParaRPr lang="en-US" dirty="0"/>
          </a:p>
          <a:p>
            <a:endParaRPr lang="en-US" dirty="0"/>
          </a:p>
        </p:txBody>
      </p:sp>
    </p:spTree>
    <p:extLst>
      <p:ext uri="{BB962C8B-B14F-4D97-AF65-F5344CB8AC3E}">
        <p14:creationId xmlns:p14="http://schemas.microsoft.com/office/powerpoint/2010/main" val="151204513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Fatigue of Synaptic Transmission</a:t>
            </a:r>
            <a:endParaRPr lang="en-US" dirty="0"/>
          </a:p>
        </p:txBody>
      </p:sp>
      <p:sp>
        <p:nvSpPr>
          <p:cNvPr id="3" name="Content Placeholder 2"/>
          <p:cNvSpPr>
            <a:spLocks noGrp="1"/>
          </p:cNvSpPr>
          <p:nvPr>
            <p:ph idx="1"/>
          </p:nvPr>
        </p:nvSpPr>
        <p:spPr/>
        <p:txBody>
          <a:bodyPr>
            <a:noAutofit/>
          </a:bodyPr>
          <a:lstStyle/>
          <a:p>
            <a:r>
              <a:rPr lang="en-US" sz="3300" dirty="0" smtClean="0"/>
              <a:t>When excitatory synapses are repetitively stimulated at a rapid rate, no. of discharges by postsynaptic neuron very high at first, but rate becomes progressively less in succeeding milliseconds or seconds. </a:t>
            </a:r>
          </a:p>
          <a:p>
            <a:r>
              <a:rPr lang="en-US" sz="3300" dirty="0" smtClean="0"/>
              <a:t>This is fatigue</a:t>
            </a:r>
          </a:p>
          <a:p>
            <a:r>
              <a:rPr lang="en-US" sz="3300" dirty="0" smtClean="0"/>
              <a:t>Important as in case of epileptic seizures where fatigue subdues the seizures finally</a:t>
            </a:r>
          </a:p>
          <a:p>
            <a:r>
              <a:rPr lang="en-US" sz="3300" dirty="0" smtClean="0"/>
              <a:t>Is protective mechanism against excess neuronal activity</a:t>
            </a:r>
          </a:p>
          <a:p>
            <a:endParaRPr lang="en-US" sz="3300" dirty="0" smtClean="0"/>
          </a:p>
          <a:p>
            <a:endParaRPr lang="en-US" sz="3300" dirty="0" smtClean="0"/>
          </a:p>
        </p:txBody>
      </p:sp>
    </p:spTree>
    <p:extLst>
      <p:ext uri="{BB962C8B-B14F-4D97-AF65-F5344CB8AC3E}">
        <p14:creationId xmlns:p14="http://schemas.microsoft.com/office/powerpoint/2010/main" val="34714314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a:bodyPr>
          <a:lstStyle/>
          <a:p>
            <a:r>
              <a:rPr lang="en-US" dirty="0" smtClean="0"/>
              <a:t>Microglia </a:t>
            </a:r>
          </a:p>
          <a:p>
            <a:r>
              <a:rPr lang="en-US" dirty="0" smtClean="0"/>
              <a:t>They are scavenger cells that resemble tissue macrophages and remove debris resulting from injury, infection, and disease (</a:t>
            </a:r>
            <a:r>
              <a:rPr lang="en-US" dirty="0" err="1" smtClean="0"/>
              <a:t>eg</a:t>
            </a:r>
            <a:r>
              <a:rPr lang="en-US" dirty="0" smtClean="0"/>
              <a:t>, multiple sclerosis (a potentially disabling disease of the CNS where the immune system attacks the protective sheath (myelin) that covers nerve fibers and causes communication problems between the brain and the rest of the where it may eventually cause permanent damage or deterioration of the nerves) AIDS-related dementia, Parkinson disease, and Alzheimer disease). </a:t>
            </a:r>
          </a:p>
          <a:p>
            <a:r>
              <a:rPr lang="en-US" dirty="0" smtClean="0"/>
              <a:t>Microglia arise from macrophages outside of the nervous system and are physiologically and </a:t>
            </a:r>
            <a:r>
              <a:rPr lang="en-US" dirty="0" err="1" smtClean="0"/>
              <a:t>embryologically</a:t>
            </a:r>
            <a:r>
              <a:rPr lang="en-US" dirty="0" smtClean="0"/>
              <a:t> unrelated to other neural cell types.</a:t>
            </a:r>
          </a:p>
          <a:p>
            <a:endParaRPr lang="en-US" dirty="0" smtClean="0"/>
          </a:p>
          <a:p>
            <a:endParaRPr lang="en-US" dirty="0"/>
          </a:p>
        </p:txBody>
      </p:sp>
    </p:spTree>
    <p:extLst>
      <p:ext uri="{BB962C8B-B14F-4D97-AF65-F5344CB8AC3E}">
        <p14:creationId xmlns:p14="http://schemas.microsoft.com/office/powerpoint/2010/main" val="195089314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sz="3600" dirty="0"/>
              <a:t>Mainly due to exhaustion of transmitter substance pre-</a:t>
            </a:r>
            <a:r>
              <a:rPr lang="en-US" sz="3600" dirty="0" err="1"/>
              <a:t>synaptically</a:t>
            </a:r>
            <a:endParaRPr lang="en-US" sz="3600" dirty="0"/>
          </a:p>
          <a:p>
            <a:r>
              <a:rPr lang="en-US" sz="3600" dirty="0" smtClean="0"/>
              <a:t>Could also be due to: </a:t>
            </a:r>
          </a:p>
          <a:p>
            <a:r>
              <a:rPr lang="en-US" sz="3600" dirty="0" smtClean="0"/>
              <a:t>(</a:t>
            </a:r>
            <a:r>
              <a:rPr lang="en-US" sz="3600" dirty="0"/>
              <a:t>1) progressive inactivation of many of the postsynaptic membrane receptors </a:t>
            </a:r>
          </a:p>
          <a:p>
            <a:r>
              <a:rPr lang="en-US" sz="3600" dirty="0"/>
              <a:t>(2) slow </a:t>
            </a:r>
            <a:r>
              <a:rPr lang="en-US" sz="3600" dirty="0" smtClean="0"/>
              <a:t>development of </a:t>
            </a:r>
            <a:r>
              <a:rPr lang="en-US" sz="3600" dirty="0"/>
              <a:t>abnormal concentrations of ions inside the postsynaptic neuronal cell.</a:t>
            </a:r>
          </a:p>
          <a:p>
            <a:endParaRPr lang="en-US" dirty="0"/>
          </a:p>
        </p:txBody>
      </p:sp>
    </p:spTree>
    <p:extLst>
      <p:ext uri="{BB962C8B-B14F-4D97-AF65-F5344CB8AC3E}">
        <p14:creationId xmlns:p14="http://schemas.microsoft.com/office/powerpoint/2010/main" val="19152021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Effect of Acidosis or </a:t>
            </a:r>
            <a:r>
              <a:rPr lang="en-US" b="1" dirty="0" smtClean="0"/>
              <a:t>Alkalosis</a:t>
            </a:r>
            <a:endParaRPr lang="en-US" dirty="0"/>
          </a:p>
        </p:txBody>
      </p:sp>
      <p:sp>
        <p:nvSpPr>
          <p:cNvPr id="3" name="Content Placeholder 2"/>
          <p:cNvSpPr>
            <a:spLocks noGrp="1"/>
          </p:cNvSpPr>
          <p:nvPr>
            <p:ph idx="1"/>
          </p:nvPr>
        </p:nvSpPr>
        <p:spPr/>
        <p:txBody>
          <a:bodyPr/>
          <a:lstStyle/>
          <a:p>
            <a:r>
              <a:rPr lang="en-US" sz="3600" dirty="0" smtClean="0"/>
              <a:t>PH affects neuronal transmission highly</a:t>
            </a:r>
          </a:p>
          <a:p>
            <a:r>
              <a:rPr lang="en-US" sz="3600" dirty="0" smtClean="0"/>
              <a:t>Alkalosis increases excitability highly</a:t>
            </a:r>
          </a:p>
          <a:p>
            <a:r>
              <a:rPr lang="en-US" sz="3600" dirty="0" smtClean="0"/>
              <a:t>PH of 7.8 – 8 often causes seizures</a:t>
            </a:r>
          </a:p>
          <a:p>
            <a:r>
              <a:rPr lang="en-US" sz="3600" dirty="0" smtClean="0"/>
              <a:t>Acidosis decreases excitability</a:t>
            </a:r>
          </a:p>
          <a:p>
            <a:r>
              <a:rPr lang="en-US" sz="3600" dirty="0" smtClean="0"/>
              <a:t>In very severe diabetic patients, coma will develop</a:t>
            </a:r>
          </a:p>
          <a:p>
            <a:endParaRPr lang="en-US" dirty="0"/>
          </a:p>
        </p:txBody>
      </p:sp>
    </p:spTree>
    <p:extLst>
      <p:ext uri="{BB962C8B-B14F-4D97-AF65-F5344CB8AC3E}">
        <p14:creationId xmlns:p14="http://schemas.microsoft.com/office/powerpoint/2010/main" val="225338428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Effect of </a:t>
            </a:r>
            <a:r>
              <a:rPr lang="en-US" b="1" dirty="0" smtClean="0"/>
              <a:t>Hypoxia</a:t>
            </a:r>
            <a:endParaRPr lang="en-US" dirty="0"/>
          </a:p>
        </p:txBody>
      </p:sp>
      <p:sp>
        <p:nvSpPr>
          <p:cNvPr id="3" name="Content Placeholder 2"/>
          <p:cNvSpPr>
            <a:spLocks noGrp="1"/>
          </p:cNvSpPr>
          <p:nvPr>
            <p:ph idx="1"/>
          </p:nvPr>
        </p:nvSpPr>
        <p:spPr/>
        <p:txBody>
          <a:bodyPr>
            <a:normAutofit/>
          </a:bodyPr>
          <a:lstStyle/>
          <a:p>
            <a:r>
              <a:rPr lang="en-US" sz="3600" dirty="0" smtClean="0"/>
              <a:t>Neuronal excitability highly </a:t>
            </a:r>
            <a:r>
              <a:rPr lang="en-US" sz="3600" dirty="0"/>
              <a:t>dependent on an </a:t>
            </a:r>
            <a:r>
              <a:rPr lang="en-US" sz="3600" dirty="0" smtClean="0"/>
              <a:t>adequate oxygen supply.</a:t>
            </a:r>
          </a:p>
          <a:p>
            <a:r>
              <a:rPr lang="en-US" sz="3600" dirty="0" smtClean="0"/>
              <a:t> </a:t>
            </a:r>
            <a:r>
              <a:rPr lang="en-US" sz="3600" dirty="0"/>
              <a:t>Cessation of oxygen for only a </a:t>
            </a:r>
            <a:r>
              <a:rPr lang="en-US" sz="3600" dirty="0" smtClean="0"/>
              <a:t>few seconds </a:t>
            </a:r>
            <a:r>
              <a:rPr lang="en-US" sz="3600" dirty="0"/>
              <a:t>can cause complete </a:t>
            </a:r>
            <a:r>
              <a:rPr lang="en-US" sz="3600" dirty="0" smtClean="0"/>
              <a:t>in-excitability </a:t>
            </a:r>
            <a:r>
              <a:rPr lang="en-US" sz="3600" dirty="0"/>
              <a:t>of </a:t>
            </a:r>
            <a:r>
              <a:rPr lang="en-US" sz="3600" dirty="0" smtClean="0"/>
              <a:t>some neurons.</a:t>
            </a:r>
          </a:p>
          <a:p>
            <a:r>
              <a:rPr lang="en-US" sz="3600" dirty="0" smtClean="0"/>
              <a:t>Observed </a:t>
            </a:r>
            <a:r>
              <a:rPr lang="en-US" sz="3600" dirty="0"/>
              <a:t>when the brain’s blood flow </a:t>
            </a:r>
            <a:r>
              <a:rPr lang="en-US" sz="3600" dirty="0" smtClean="0"/>
              <a:t>is temporarily </a:t>
            </a:r>
            <a:r>
              <a:rPr lang="en-US" sz="3600" dirty="0"/>
              <a:t>interrupted, because within 3 to 7 </a:t>
            </a:r>
            <a:r>
              <a:rPr lang="en-US" sz="3600" dirty="0" smtClean="0"/>
              <a:t>seconds the </a:t>
            </a:r>
            <a:r>
              <a:rPr lang="en-US" sz="3600" dirty="0"/>
              <a:t>person becomes unconscious</a:t>
            </a:r>
          </a:p>
        </p:txBody>
      </p:sp>
    </p:spTree>
    <p:extLst>
      <p:ext uri="{BB962C8B-B14F-4D97-AF65-F5344CB8AC3E}">
        <p14:creationId xmlns:p14="http://schemas.microsoft.com/office/powerpoint/2010/main" val="380508549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Effect of Drugs</a:t>
            </a:r>
            <a:endParaRPr lang="en-US" dirty="0"/>
          </a:p>
        </p:txBody>
      </p:sp>
      <p:sp>
        <p:nvSpPr>
          <p:cNvPr id="3" name="Content Placeholder 2"/>
          <p:cNvSpPr>
            <a:spLocks noGrp="1"/>
          </p:cNvSpPr>
          <p:nvPr>
            <p:ph idx="1"/>
          </p:nvPr>
        </p:nvSpPr>
        <p:spPr/>
        <p:txBody>
          <a:bodyPr/>
          <a:lstStyle/>
          <a:p>
            <a:r>
              <a:rPr lang="en-US" sz="3200" dirty="0"/>
              <a:t>Many drugs </a:t>
            </a:r>
            <a:r>
              <a:rPr lang="en-US" sz="3200" dirty="0" smtClean="0"/>
              <a:t>increase or decrease the </a:t>
            </a:r>
            <a:r>
              <a:rPr lang="en-US" sz="3200" dirty="0"/>
              <a:t>excitability of </a:t>
            </a:r>
            <a:r>
              <a:rPr lang="en-US" sz="3200" dirty="0" smtClean="0"/>
              <a:t>neurons</a:t>
            </a:r>
          </a:p>
          <a:p>
            <a:r>
              <a:rPr lang="en-US" sz="3200" dirty="0" smtClean="0"/>
              <a:t>Caffeine</a:t>
            </a:r>
            <a:r>
              <a:rPr lang="en-US" sz="3200" dirty="0"/>
              <a:t>, theophylline, and </a:t>
            </a:r>
            <a:r>
              <a:rPr lang="en-US" sz="3200" dirty="0" err="1"/>
              <a:t>theobromine</a:t>
            </a:r>
            <a:r>
              <a:rPr lang="en-US" sz="3200" dirty="0"/>
              <a:t>, </a:t>
            </a:r>
            <a:r>
              <a:rPr lang="en-US" sz="3200" dirty="0" smtClean="0"/>
              <a:t>found </a:t>
            </a:r>
            <a:r>
              <a:rPr lang="en-US" sz="3200" dirty="0"/>
              <a:t>in coffee, tea, and </a:t>
            </a:r>
            <a:r>
              <a:rPr lang="en-US" sz="3200" dirty="0" smtClean="0"/>
              <a:t>cocoa respectively</a:t>
            </a:r>
            <a:r>
              <a:rPr lang="en-US" sz="3200" dirty="0"/>
              <a:t>, all </a:t>
            </a:r>
            <a:r>
              <a:rPr lang="en-US" sz="3200" dirty="0" smtClean="0"/>
              <a:t>increase neuronal excitability  mostly by decreasing threshold</a:t>
            </a:r>
          </a:p>
          <a:p>
            <a:r>
              <a:rPr lang="en-US" sz="3200" dirty="0" smtClean="0"/>
              <a:t>Most anesthetics increase threshold for excitation thus decreasing synaptic transmission at many points in the nervous system</a:t>
            </a:r>
          </a:p>
          <a:p>
            <a:endParaRPr lang="en-US" dirty="0"/>
          </a:p>
        </p:txBody>
      </p:sp>
    </p:spTree>
    <p:extLst>
      <p:ext uri="{BB962C8B-B14F-4D97-AF65-F5344CB8AC3E}">
        <p14:creationId xmlns:p14="http://schemas.microsoft.com/office/powerpoint/2010/main" val="31778847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Synaptic delay</a:t>
            </a:r>
            <a:endParaRPr lang="en-US" dirty="0"/>
          </a:p>
        </p:txBody>
      </p:sp>
      <p:sp>
        <p:nvSpPr>
          <p:cNvPr id="3" name="Content Placeholder 2"/>
          <p:cNvSpPr>
            <a:spLocks noGrp="1"/>
          </p:cNvSpPr>
          <p:nvPr>
            <p:ph idx="1"/>
          </p:nvPr>
        </p:nvSpPr>
        <p:spPr/>
        <p:txBody>
          <a:bodyPr>
            <a:normAutofit/>
          </a:bodyPr>
          <a:lstStyle/>
          <a:p>
            <a:r>
              <a:rPr lang="en-US" sz="3200" dirty="0"/>
              <a:t>During transmission of a neuronal </a:t>
            </a:r>
            <a:r>
              <a:rPr lang="en-US" sz="3200" dirty="0" smtClean="0"/>
              <a:t>signal from </a:t>
            </a:r>
            <a:r>
              <a:rPr lang="en-US" sz="3200" dirty="0"/>
              <a:t>a presynaptic neuron to a postsynaptic neuron, </a:t>
            </a:r>
            <a:r>
              <a:rPr lang="en-US" sz="3200" dirty="0" smtClean="0"/>
              <a:t>a certain </a:t>
            </a:r>
            <a:r>
              <a:rPr lang="en-US" sz="3200" dirty="0"/>
              <a:t>amount of time is consumed in the process of</a:t>
            </a:r>
          </a:p>
          <a:p>
            <a:r>
              <a:rPr lang="en-US" sz="3200" dirty="0"/>
              <a:t>(1) discharge of the transmitter substance by the presynaptic</a:t>
            </a:r>
          </a:p>
          <a:p>
            <a:r>
              <a:rPr lang="en-US" sz="3200" dirty="0"/>
              <a:t>terminal, </a:t>
            </a:r>
            <a:endParaRPr lang="en-US" sz="3200" dirty="0" smtClean="0"/>
          </a:p>
          <a:p>
            <a:r>
              <a:rPr lang="en-US" sz="3200" dirty="0" smtClean="0"/>
              <a:t>(</a:t>
            </a:r>
            <a:r>
              <a:rPr lang="en-US" sz="3200" dirty="0"/>
              <a:t>2) diffusion of the transmitter to </a:t>
            </a:r>
            <a:r>
              <a:rPr lang="en-US" sz="3200" dirty="0" smtClean="0"/>
              <a:t>the postsynaptic </a:t>
            </a:r>
            <a:r>
              <a:rPr lang="en-US" sz="3200" dirty="0"/>
              <a:t>neuronal membrane, </a:t>
            </a:r>
            <a:endParaRPr lang="en-US" sz="3200" dirty="0" smtClean="0"/>
          </a:p>
          <a:p>
            <a:r>
              <a:rPr lang="en-US" sz="3200" dirty="0"/>
              <a:t>(3) action of the transmitter on the membrane receptor, </a:t>
            </a:r>
          </a:p>
          <a:p>
            <a:endParaRPr lang="en-US" sz="3200" dirty="0" smtClean="0"/>
          </a:p>
        </p:txBody>
      </p:sp>
    </p:spTree>
    <p:extLst>
      <p:ext uri="{BB962C8B-B14F-4D97-AF65-F5344CB8AC3E}">
        <p14:creationId xmlns:p14="http://schemas.microsoft.com/office/powerpoint/2010/main" val="31359340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sz="3200" dirty="0" smtClean="0"/>
              <a:t>(</a:t>
            </a:r>
            <a:r>
              <a:rPr lang="en-US" sz="3200" dirty="0"/>
              <a:t>4) action of the receptor to increase the membrane permeability, and </a:t>
            </a:r>
          </a:p>
          <a:p>
            <a:r>
              <a:rPr lang="en-US" sz="3200" dirty="0"/>
              <a:t>(5) inward diffusion of sodium to raise the excitatory postsynaptic potential to a high enough level to elicit an action potential. </a:t>
            </a:r>
            <a:endParaRPr lang="en-US" sz="3200" dirty="0" smtClean="0"/>
          </a:p>
          <a:p>
            <a:r>
              <a:rPr lang="en-US" sz="3200" dirty="0"/>
              <a:t>The minimal period of time required for all these events to take place, even when large numbers of excitatory synapses are stimulated simultaneously, is about 0.5 millisecond. </a:t>
            </a:r>
            <a:endParaRPr lang="en-US" sz="3200" dirty="0" smtClean="0"/>
          </a:p>
          <a:p>
            <a:r>
              <a:rPr lang="en-US" sz="3200" dirty="0"/>
              <a:t>This is synaptic delay. </a:t>
            </a:r>
          </a:p>
          <a:p>
            <a:endParaRPr lang="en-US" dirty="0"/>
          </a:p>
          <a:p>
            <a:endParaRPr lang="en-US" dirty="0"/>
          </a:p>
        </p:txBody>
      </p:sp>
    </p:spTree>
    <p:extLst>
      <p:ext uri="{BB962C8B-B14F-4D97-AF65-F5344CB8AC3E}">
        <p14:creationId xmlns:p14="http://schemas.microsoft.com/office/powerpoint/2010/main" val="123406817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NEUROTROPHINS </a:t>
            </a:r>
            <a:br>
              <a:rPr lang="en-US" dirty="0"/>
            </a:br>
            <a:endParaRPr lang="en-US" dirty="0"/>
          </a:p>
        </p:txBody>
      </p:sp>
      <p:sp>
        <p:nvSpPr>
          <p:cNvPr id="3" name="Content Placeholder 2"/>
          <p:cNvSpPr>
            <a:spLocks noGrp="1"/>
          </p:cNvSpPr>
          <p:nvPr>
            <p:ph idx="1"/>
          </p:nvPr>
        </p:nvSpPr>
        <p:spPr/>
        <p:txBody>
          <a:bodyPr>
            <a:normAutofit lnSpcReduction="10000"/>
          </a:bodyPr>
          <a:lstStyle/>
          <a:p>
            <a:r>
              <a:rPr lang="en-US" dirty="0" smtClean="0"/>
              <a:t>For trophic support </a:t>
            </a:r>
            <a:r>
              <a:rPr lang="en-US" dirty="0"/>
              <a:t>of </a:t>
            </a:r>
            <a:r>
              <a:rPr lang="en-US" dirty="0" smtClean="0"/>
              <a:t>neurons </a:t>
            </a:r>
            <a:endParaRPr lang="en-US" dirty="0"/>
          </a:p>
          <a:p>
            <a:r>
              <a:rPr lang="en-US" dirty="0" smtClean="0"/>
              <a:t>Some proteins, referred to as </a:t>
            </a:r>
            <a:r>
              <a:rPr lang="en-US" dirty="0" err="1" smtClean="0"/>
              <a:t>neurotrophins</a:t>
            </a:r>
            <a:r>
              <a:rPr lang="en-US" dirty="0" smtClean="0"/>
              <a:t>, have been found to be necessary </a:t>
            </a:r>
            <a:r>
              <a:rPr lang="en-US" dirty="0"/>
              <a:t>for survival and growth of </a:t>
            </a:r>
            <a:r>
              <a:rPr lang="en-US" dirty="0" smtClean="0"/>
              <a:t>neurons </a:t>
            </a:r>
          </a:p>
          <a:p>
            <a:r>
              <a:rPr lang="en-US" dirty="0" smtClean="0"/>
              <a:t>Some are </a:t>
            </a:r>
            <a:r>
              <a:rPr lang="en-US" dirty="0"/>
              <a:t>products of the muscles or other structures that the neurons </a:t>
            </a:r>
            <a:r>
              <a:rPr lang="en-US" dirty="0" smtClean="0"/>
              <a:t>innervate whereas others </a:t>
            </a:r>
            <a:r>
              <a:rPr lang="en-US" dirty="0"/>
              <a:t>are produced by astrocytes. </a:t>
            </a:r>
            <a:endParaRPr lang="en-US" dirty="0" smtClean="0"/>
          </a:p>
          <a:p>
            <a:r>
              <a:rPr lang="en-US" dirty="0" smtClean="0"/>
              <a:t>They bind </a:t>
            </a:r>
            <a:r>
              <a:rPr lang="en-US" dirty="0"/>
              <a:t>to receptors at the endings of a </a:t>
            </a:r>
            <a:r>
              <a:rPr lang="en-US" dirty="0" smtClean="0"/>
              <a:t>neuron,, are then internalized </a:t>
            </a:r>
            <a:r>
              <a:rPr lang="en-US" dirty="0"/>
              <a:t>and then transported by retrograde transport to the neuronal cell </a:t>
            </a:r>
            <a:r>
              <a:rPr lang="en-US" dirty="0" smtClean="0"/>
              <a:t>body</a:t>
            </a:r>
          </a:p>
          <a:p>
            <a:r>
              <a:rPr lang="en-US" dirty="0" smtClean="0"/>
              <a:t>Here cause production </a:t>
            </a:r>
            <a:r>
              <a:rPr lang="en-US" dirty="0"/>
              <a:t>of proteins associated with neuronal development, growth, and survival. </a:t>
            </a:r>
            <a:endParaRPr lang="en-US" dirty="0" smtClean="0"/>
          </a:p>
          <a:p>
            <a:endParaRPr lang="en-US" dirty="0"/>
          </a:p>
        </p:txBody>
      </p:sp>
    </p:spTree>
    <p:extLst>
      <p:ext uri="{BB962C8B-B14F-4D97-AF65-F5344CB8AC3E}">
        <p14:creationId xmlns:p14="http://schemas.microsoft.com/office/powerpoint/2010/main" val="29686545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r>
              <a:rPr lang="en-US" dirty="0"/>
              <a:t>Other </a:t>
            </a:r>
            <a:r>
              <a:rPr lang="en-US" dirty="0" err="1"/>
              <a:t>neurotrophins</a:t>
            </a:r>
            <a:r>
              <a:rPr lang="en-US" dirty="0"/>
              <a:t> are produced in neurons and transported anterogradely to the nerve ending, where they maintain the integrity of the postsynaptic neuron. </a:t>
            </a:r>
          </a:p>
          <a:p>
            <a:r>
              <a:rPr lang="en-US" dirty="0" smtClean="0"/>
              <a:t>The neurons have receptors for the </a:t>
            </a:r>
            <a:r>
              <a:rPr lang="en-US" dirty="0" err="1" smtClean="0"/>
              <a:t>neutrophins</a:t>
            </a:r>
            <a:r>
              <a:rPr lang="en-US" dirty="0" smtClean="0"/>
              <a:t> for the uptake into neuron</a:t>
            </a:r>
          </a:p>
          <a:p>
            <a:r>
              <a:rPr lang="en-US" dirty="0" smtClean="0"/>
              <a:t>One of the most important is the </a:t>
            </a:r>
            <a:r>
              <a:rPr lang="en-US" b="1" dirty="0" smtClean="0"/>
              <a:t>Nerve </a:t>
            </a:r>
            <a:r>
              <a:rPr lang="en-US" b="1" dirty="0"/>
              <a:t>Growth Factor </a:t>
            </a:r>
          </a:p>
          <a:p>
            <a:endParaRPr lang="en-US" dirty="0"/>
          </a:p>
        </p:txBody>
      </p:sp>
    </p:spTree>
    <p:extLst>
      <p:ext uri="{BB962C8B-B14F-4D97-AF65-F5344CB8AC3E}">
        <p14:creationId xmlns:p14="http://schemas.microsoft.com/office/powerpoint/2010/main" val="243346201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Nerve growth factor</a:t>
            </a:r>
            <a:endParaRPr lang="en-US" dirty="0"/>
          </a:p>
        </p:txBody>
      </p:sp>
      <p:sp>
        <p:nvSpPr>
          <p:cNvPr id="3" name="Content Placeholder 2"/>
          <p:cNvSpPr>
            <a:spLocks noGrp="1"/>
          </p:cNvSpPr>
          <p:nvPr>
            <p:ph idx="1"/>
          </p:nvPr>
        </p:nvSpPr>
        <p:spPr/>
        <p:txBody>
          <a:bodyPr/>
          <a:lstStyle/>
          <a:p>
            <a:r>
              <a:rPr lang="en-US" dirty="0"/>
              <a:t>It is a protein growth factor necessary for the growth and maintenance of sympathetic neurons and some sensory neurons. </a:t>
            </a:r>
          </a:p>
          <a:p>
            <a:r>
              <a:rPr lang="en-US" dirty="0"/>
              <a:t>Made up of two α, two β, and two γ subunits. </a:t>
            </a:r>
          </a:p>
          <a:p>
            <a:r>
              <a:rPr lang="en-US" dirty="0" smtClean="0"/>
              <a:t>It is </a:t>
            </a:r>
            <a:r>
              <a:rPr lang="en-US" dirty="0"/>
              <a:t>picked up by neurons in the </a:t>
            </a:r>
            <a:r>
              <a:rPr lang="en-US" dirty="0" err="1"/>
              <a:t>extracerebral</a:t>
            </a:r>
            <a:r>
              <a:rPr lang="en-US" dirty="0"/>
              <a:t> organs they innervate </a:t>
            </a:r>
            <a:endParaRPr lang="en-US" dirty="0" smtClean="0"/>
          </a:p>
          <a:p>
            <a:r>
              <a:rPr lang="en-US" dirty="0" smtClean="0"/>
              <a:t>Transported </a:t>
            </a:r>
            <a:r>
              <a:rPr lang="en-US" dirty="0"/>
              <a:t>in retrograde fashion from the endings of the neurons to their cell bodies. </a:t>
            </a:r>
          </a:p>
          <a:p>
            <a:endParaRPr lang="en-US" dirty="0"/>
          </a:p>
        </p:txBody>
      </p:sp>
    </p:spTree>
    <p:extLst>
      <p:ext uri="{BB962C8B-B14F-4D97-AF65-F5344CB8AC3E}">
        <p14:creationId xmlns:p14="http://schemas.microsoft.com/office/powerpoint/2010/main" val="208495779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sz="3200" dirty="0" smtClean="0"/>
              <a:t>NGF also </a:t>
            </a:r>
            <a:r>
              <a:rPr lang="en-US" sz="3200" dirty="0"/>
              <a:t>present in the </a:t>
            </a:r>
            <a:r>
              <a:rPr lang="en-US" sz="3200" dirty="0" smtClean="0"/>
              <a:t>brain</a:t>
            </a:r>
          </a:p>
          <a:p>
            <a:r>
              <a:rPr lang="en-US" sz="3200" dirty="0" smtClean="0"/>
              <a:t>Appears </a:t>
            </a:r>
            <a:r>
              <a:rPr lang="en-US" sz="3200" dirty="0"/>
              <a:t>to be responsible for the growth and maintenance of cholinergic neurons in the basal forebrain and striatum. </a:t>
            </a:r>
            <a:endParaRPr lang="en-US" sz="3200" dirty="0" smtClean="0"/>
          </a:p>
          <a:p>
            <a:r>
              <a:rPr lang="en-US" sz="3200" dirty="0" smtClean="0"/>
              <a:t>Injection </a:t>
            </a:r>
            <a:r>
              <a:rPr lang="en-US" sz="3200" dirty="0"/>
              <a:t>of antiserum against NGF in newborn animals leads to near total destruction of the sympathetic </a:t>
            </a:r>
            <a:r>
              <a:rPr lang="en-US" sz="3200" dirty="0" smtClean="0"/>
              <a:t>ganglia</a:t>
            </a:r>
          </a:p>
          <a:p>
            <a:r>
              <a:rPr lang="en-US" sz="3200" dirty="0"/>
              <a:t> </a:t>
            </a:r>
            <a:r>
              <a:rPr lang="en-US" sz="3200" dirty="0" smtClean="0"/>
              <a:t>there is evidence that the </a:t>
            </a:r>
            <a:r>
              <a:rPr lang="en-US" sz="3200" dirty="0"/>
              <a:t>maintenance of neurons by NGF is due to a reduction in </a:t>
            </a:r>
            <a:r>
              <a:rPr lang="en-US" sz="3200" dirty="0" smtClean="0"/>
              <a:t>apoptosis (programmed cell death)</a:t>
            </a:r>
            <a:endParaRPr lang="en-US" sz="3200" dirty="0"/>
          </a:p>
          <a:p>
            <a:endParaRPr lang="en-US" dirty="0"/>
          </a:p>
        </p:txBody>
      </p:sp>
    </p:spTree>
    <p:extLst>
      <p:ext uri="{BB962C8B-B14F-4D97-AF65-F5344CB8AC3E}">
        <p14:creationId xmlns:p14="http://schemas.microsoft.com/office/powerpoint/2010/main" val="1944609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smtClean="0"/>
              <a:t>There are three types of </a:t>
            </a:r>
            <a:r>
              <a:rPr lang="en-US" dirty="0" err="1" smtClean="0"/>
              <a:t>macroglia</a:t>
            </a:r>
            <a:r>
              <a:rPr lang="en-US" dirty="0" smtClean="0"/>
              <a:t>: </a:t>
            </a:r>
          </a:p>
          <a:p>
            <a:r>
              <a:rPr lang="en-US" dirty="0" smtClean="0"/>
              <a:t>Oligodendrocytes, </a:t>
            </a:r>
          </a:p>
          <a:p>
            <a:r>
              <a:rPr lang="en-US" dirty="0" smtClean="0"/>
              <a:t>Schwann cells, and </a:t>
            </a:r>
          </a:p>
          <a:p>
            <a:r>
              <a:rPr lang="en-US" dirty="0" smtClean="0"/>
              <a:t>Astrocytes </a:t>
            </a:r>
          </a:p>
          <a:p>
            <a:r>
              <a:rPr lang="en-US" dirty="0" smtClean="0"/>
              <a:t>Oligodendrocytes and Schwann cells are involved in myelin formation around axons in the CNS and peripheral nervous system, respectively. </a:t>
            </a:r>
          </a:p>
        </p:txBody>
      </p:sp>
    </p:spTree>
    <p:extLst>
      <p:ext uri="{BB962C8B-B14F-4D97-AF65-F5344CB8AC3E}">
        <p14:creationId xmlns:p14="http://schemas.microsoft.com/office/powerpoint/2010/main" val="35686956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Others include Brain-derived neurotrophic factor (BDNF), </a:t>
            </a:r>
            <a:r>
              <a:rPr lang="en-US" dirty="0" err="1"/>
              <a:t>neurotrophin</a:t>
            </a:r>
            <a:r>
              <a:rPr lang="en-US" dirty="0"/>
              <a:t> 3 (NT-3), </a:t>
            </a:r>
            <a:r>
              <a:rPr lang="en-US" dirty="0" smtClean="0"/>
              <a:t>NT-4/5 which again help in reduction of apoptosis among other effects</a:t>
            </a:r>
            <a:endParaRPr lang="en-US" dirty="0"/>
          </a:p>
          <a:p>
            <a:r>
              <a:rPr lang="en-US" dirty="0" smtClean="0"/>
              <a:t>Schwann </a:t>
            </a:r>
            <a:r>
              <a:rPr lang="en-US" dirty="0"/>
              <a:t>cells and astrocytes produce ciliary neurotrophic factor (CNTF). </a:t>
            </a:r>
            <a:endParaRPr lang="en-US" dirty="0" smtClean="0"/>
          </a:p>
          <a:p>
            <a:r>
              <a:rPr lang="en-US" dirty="0" smtClean="0"/>
              <a:t>It promotes </a:t>
            </a:r>
            <a:r>
              <a:rPr lang="en-US" dirty="0"/>
              <a:t>the survival of damaged and embryonic spinal cord </a:t>
            </a:r>
            <a:r>
              <a:rPr lang="en-US" dirty="0" smtClean="0"/>
              <a:t>neurons</a:t>
            </a:r>
          </a:p>
          <a:p>
            <a:r>
              <a:rPr lang="en-US" dirty="0" smtClean="0"/>
              <a:t>May </a:t>
            </a:r>
            <a:r>
              <a:rPr lang="en-US" dirty="0"/>
              <a:t>prove to be of value in treating human diseases in which motor neurons degenerate</a:t>
            </a:r>
          </a:p>
        </p:txBody>
      </p:sp>
    </p:spTree>
    <p:extLst>
      <p:ext uri="{BB962C8B-B14F-4D97-AF65-F5344CB8AC3E}">
        <p14:creationId xmlns:p14="http://schemas.microsoft.com/office/powerpoint/2010/main" val="294522549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Chemical transmission at synapse</a:t>
            </a:r>
            <a:endParaRPr lang="en-US" dirty="0"/>
          </a:p>
        </p:txBody>
      </p:sp>
      <p:sp>
        <p:nvSpPr>
          <p:cNvPr id="3" name="Content Placeholder 2"/>
          <p:cNvSpPr>
            <a:spLocks noGrp="1"/>
          </p:cNvSpPr>
          <p:nvPr>
            <p:ph idx="1"/>
          </p:nvPr>
        </p:nvSpPr>
        <p:spPr/>
        <p:txBody>
          <a:bodyPr>
            <a:normAutofit/>
          </a:bodyPr>
          <a:lstStyle/>
          <a:p>
            <a:r>
              <a:rPr lang="en-US" dirty="0" smtClean="0"/>
              <a:t>Nerve </a:t>
            </a:r>
            <a:r>
              <a:rPr lang="en-US" dirty="0"/>
              <a:t>endings have been called biological transducers that convert electrical energy into chemical energy. </a:t>
            </a:r>
            <a:endParaRPr lang="en-US" dirty="0" smtClean="0"/>
          </a:p>
          <a:p>
            <a:r>
              <a:rPr lang="en-US" dirty="0" smtClean="0"/>
              <a:t>This </a:t>
            </a:r>
            <a:r>
              <a:rPr lang="en-US" dirty="0"/>
              <a:t>conversion process involves </a:t>
            </a:r>
            <a:endParaRPr lang="en-US" dirty="0" smtClean="0"/>
          </a:p>
          <a:p>
            <a:pPr marL="0" indent="0">
              <a:buNone/>
            </a:pPr>
            <a:r>
              <a:rPr lang="en-US" dirty="0"/>
              <a:t> </a:t>
            </a:r>
            <a:r>
              <a:rPr lang="en-US" dirty="0" err="1" smtClean="0"/>
              <a:t>i</a:t>
            </a:r>
            <a:r>
              <a:rPr lang="en-US" dirty="0" smtClean="0"/>
              <a:t>. The </a:t>
            </a:r>
            <a:r>
              <a:rPr lang="en-US" dirty="0"/>
              <a:t>synthesis of the transmitter agents, </a:t>
            </a:r>
            <a:endParaRPr lang="en-US" dirty="0" smtClean="0"/>
          </a:p>
          <a:p>
            <a:pPr marL="0" indent="0">
              <a:buNone/>
            </a:pPr>
            <a:r>
              <a:rPr lang="en-US" dirty="0" smtClean="0"/>
              <a:t>ii. The  storage of </a:t>
            </a:r>
            <a:r>
              <a:rPr lang="en-US" dirty="0" err="1" smtClean="0"/>
              <a:t>neurotransmiter</a:t>
            </a:r>
            <a:r>
              <a:rPr lang="en-US" dirty="0" smtClean="0"/>
              <a:t> </a:t>
            </a:r>
            <a:r>
              <a:rPr lang="en-US" dirty="0"/>
              <a:t>in synaptic vesicles, and </a:t>
            </a:r>
            <a:endParaRPr lang="en-US" dirty="0" smtClean="0"/>
          </a:p>
          <a:p>
            <a:pPr marL="0" indent="0">
              <a:buNone/>
            </a:pPr>
            <a:r>
              <a:rPr lang="en-US" dirty="0" smtClean="0"/>
              <a:t>iii. The release of NT by </a:t>
            </a:r>
            <a:r>
              <a:rPr lang="en-US" dirty="0"/>
              <a:t>the nerve impulses into the synaptic cleft. </a:t>
            </a:r>
            <a:endParaRPr lang="en-US" dirty="0" smtClean="0"/>
          </a:p>
          <a:p>
            <a:pPr marL="0" indent="0">
              <a:buNone/>
            </a:pPr>
            <a:r>
              <a:rPr lang="en-US" dirty="0" smtClean="0"/>
              <a:t>iv. The NT acting on </a:t>
            </a:r>
            <a:r>
              <a:rPr lang="en-US" dirty="0"/>
              <a:t>appropriate receptors on </a:t>
            </a:r>
            <a:r>
              <a:rPr lang="en-US" dirty="0" smtClean="0"/>
              <a:t>postsynaptic membrane</a:t>
            </a:r>
          </a:p>
          <a:p>
            <a:pPr marL="0" indent="0">
              <a:buNone/>
            </a:pPr>
            <a:r>
              <a:rPr lang="en-US" dirty="0" smtClean="0"/>
              <a:t>v. Rapid removal of the NT the </a:t>
            </a:r>
            <a:r>
              <a:rPr lang="en-US" dirty="0"/>
              <a:t>synaptic </a:t>
            </a:r>
            <a:r>
              <a:rPr lang="en-US" dirty="0" smtClean="0"/>
              <a:t>cleft. </a:t>
            </a:r>
            <a:endParaRPr lang="en-US" dirty="0"/>
          </a:p>
        </p:txBody>
      </p:sp>
    </p:spTree>
    <p:extLst>
      <p:ext uri="{BB962C8B-B14F-4D97-AF65-F5344CB8AC3E}">
        <p14:creationId xmlns:p14="http://schemas.microsoft.com/office/powerpoint/2010/main" val="189824896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All these processes, plus the </a:t>
            </a:r>
            <a:r>
              <a:rPr lang="en-US" dirty="0" err="1"/>
              <a:t>postreceptor</a:t>
            </a:r>
            <a:r>
              <a:rPr lang="en-US" dirty="0"/>
              <a:t> events in the postsynaptic neuron, are regulated by many physiologic factors and </a:t>
            </a:r>
            <a:r>
              <a:rPr lang="en-US" dirty="0" smtClean="0"/>
              <a:t>can </a:t>
            </a:r>
            <a:r>
              <a:rPr lang="en-US" dirty="0"/>
              <a:t>be altered by drugs. </a:t>
            </a:r>
          </a:p>
          <a:p>
            <a:r>
              <a:rPr lang="en-US" dirty="0"/>
              <a:t>Therefore, </a:t>
            </a:r>
            <a:r>
              <a:rPr lang="en-US" dirty="0" smtClean="0"/>
              <a:t>interventions can be done to alter nerve function in any one of the steps involved in synaptic transmission as we will find out later</a:t>
            </a:r>
            <a:endParaRPr lang="en-US" dirty="0"/>
          </a:p>
        </p:txBody>
      </p:sp>
    </p:spTree>
    <p:extLst>
      <p:ext uri="{BB962C8B-B14F-4D97-AF65-F5344CB8AC3E}">
        <p14:creationId xmlns:p14="http://schemas.microsoft.com/office/powerpoint/2010/main" val="142221859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smtClean="0"/>
              <a:t>A </a:t>
            </a:r>
            <a:r>
              <a:rPr lang="en-US" dirty="0"/>
              <a:t>great majority of drugs that act on the nervous </a:t>
            </a:r>
            <a:r>
              <a:rPr lang="en-US" dirty="0" smtClean="0"/>
              <a:t>system </a:t>
            </a:r>
            <a:r>
              <a:rPr lang="en-US" dirty="0"/>
              <a:t>do so by altering synaptic mechanisms and thus synaptic effectiveness</a:t>
            </a:r>
            <a:r>
              <a:rPr lang="en-US" dirty="0" smtClean="0"/>
              <a:t>.</a:t>
            </a:r>
          </a:p>
          <a:p>
            <a:r>
              <a:rPr lang="en-US" dirty="0" smtClean="0"/>
              <a:t>All </a:t>
            </a:r>
            <a:r>
              <a:rPr lang="en-US" dirty="0"/>
              <a:t>the synaptic mechanisms </a:t>
            </a:r>
            <a:r>
              <a:rPr lang="en-US" dirty="0" smtClean="0"/>
              <a:t>in earlier slide are vulnerable</a:t>
            </a:r>
            <a:r>
              <a:rPr lang="en-US" dirty="0"/>
              <a:t>. </a:t>
            </a:r>
            <a:endParaRPr lang="en-US" dirty="0" smtClean="0"/>
          </a:p>
          <a:p>
            <a:r>
              <a:rPr lang="en-US" dirty="0" smtClean="0"/>
              <a:t>Long-term </a:t>
            </a:r>
            <a:r>
              <a:rPr lang="en-US" dirty="0"/>
              <a:t>effects of drugs are sometimes </a:t>
            </a:r>
            <a:r>
              <a:rPr lang="en-US" dirty="0" smtClean="0"/>
              <a:t>difficult </a:t>
            </a:r>
            <a:r>
              <a:rPr lang="en-US" dirty="0"/>
              <a:t>to predict because the imbalances produced by the initial drug action are soon counteracted by </a:t>
            </a:r>
            <a:r>
              <a:rPr lang="en-US" dirty="0" smtClean="0"/>
              <a:t>feedback </a:t>
            </a:r>
            <a:r>
              <a:rPr lang="en-US" dirty="0"/>
              <a:t>mechanisms that normally regulate the processes. </a:t>
            </a:r>
            <a:endParaRPr lang="en-US" dirty="0" smtClean="0"/>
          </a:p>
          <a:p>
            <a:r>
              <a:rPr lang="en-US" dirty="0" smtClean="0"/>
              <a:t>EG: If </a:t>
            </a:r>
            <a:r>
              <a:rPr lang="en-US" dirty="0"/>
              <a:t>a drug interferes with the action of a </a:t>
            </a:r>
            <a:r>
              <a:rPr lang="en-US" dirty="0" smtClean="0"/>
              <a:t>NT by inhibiting its synthesis, the </a:t>
            </a:r>
            <a:r>
              <a:rPr lang="en-US" dirty="0"/>
              <a:t>neurons may </a:t>
            </a:r>
            <a:r>
              <a:rPr lang="en-US" dirty="0" smtClean="0"/>
              <a:t>respond </a:t>
            </a:r>
            <a:r>
              <a:rPr lang="en-US" dirty="0"/>
              <a:t>by increasing the rate of precursor transport into the axon terminals to maximize the use of any enzyme that is available. </a:t>
            </a:r>
          </a:p>
        </p:txBody>
      </p:sp>
    </p:spTree>
    <p:extLst>
      <p:ext uri="{BB962C8B-B14F-4D97-AF65-F5344CB8AC3E}">
        <p14:creationId xmlns:p14="http://schemas.microsoft.com/office/powerpoint/2010/main" val="343449947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smtClean="0"/>
              <a:t>Drugs that bind to a receptor and </a:t>
            </a:r>
            <a:r>
              <a:rPr lang="en-US" dirty="0"/>
              <a:t>produce a response similar to the normal activation of that receptor are called agonists, and drugs that bind to the receptor but are unable to </a:t>
            </a:r>
            <a:r>
              <a:rPr lang="en-US" dirty="0" smtClean="0"/>
              <a:t>activate </a:t>
            </a:r>
            <a:r>
              <a:rPr lang="en-US" dirty="0"/>
              <a:t>it are antagonists. </a:t>
            </a:r>
            <a:endParaRPr lang="en-US" dirty="0" smtClean="0"/>
          </a:p>
          <a:p>
            <a:r>
              <a:rPr lang="en-US" dirty="0" smtClean="0"/>
              <a:t>By </a:t>
            </a:r>
            <a:r>
              <a:rPr lang="en-US" dirty="0"/>
              <a:t>occupying the receptors, </a:t>
            </a:r>
            <a:r>
              <a:rPr lang="en-US" dirty="0" smtClean="0"/>
              <a:t>antagonists </a:t>
            </a:r>
            <a:r>
              <a:rPr lang="en-US" dirty="0"/>
              <a:t>prevent binding of the normal </a:t>
            </a:r>
            <a:r>
              <a:rPr lang="en-US" dirty="0" smtClean="0"/>
              <a:t>neurotransmitter </a:t>
            </a:r>
            <a:r>
              <a:rPr lang="en-US" dirty="0"/>
              <a:t>when it is released at the synapse. </a:t>
            </a:r>
            <a:endParaRPr lang="en-US" dirty="0" smtClean="0"/>
          </a:p>
          <a:p>
            <a:r>
              <a:rPr lang="en-US" dirty="0" smtClean="0"/>
              <a:t>Specific </a:t>
            </a:r>
            <a:r>
              <a:rPr lang="en-US" dirty="0"/>
              <a:t>agonists and antagonists can affect receptors on both pre- and postsynaptic membranes. </a:t>
            </a:r>
            <a:endParaRPr lang="en-US" dirty="0" smtClean="0"/>
          </a:p>
          <a:p>
            <a:r>
              <a:rPr lang="en-US" dirty="0" smtClean="0"/>
              <a:t>Diseases </a:t>
            </a:r>
            <a:r>
              <a:rPr lang="en-US" dirty="0"/>
              <a:t>can also affect synaptic </a:t>
            </a:r>
            <a:r>
              <a:rPr lang="en-US" dirty="0" smtClean="0"/>
              <a:t>mechanisms. </a:t>
            </a:r>
            <a:endParaRPr lang="en-US" dirty="0"/>
          </a:p>
        </p:txBody>
      </p:sp>
    </p:spTree>
    <p:extLst>
      <p:ext uri="{BB962C8B-B14F-4D97-AF65-F5344CB8AC3E}">
        <p14:creationId xmlns:p14="http://schemas.microsoft.com/office/powerpoint/2010/main" val="133284213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261829577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Neurotransmiters</a:t>
            </a:r>
            <a:endParaRPr lang="en-US" dirty="0"/>
          </a:p>
        </p:txBody>
      </p:sp>
      <p:sp>
        <p:nvSpPr>
          <p:cNvPr id="3" name="Content Placeholder 2"/>
          <p:cNvSpPr>
            <a:spLocks noGrp="1"/>
          </p:cNvSpPr>
          <p:nvPr>
            <p:ph idx="1"/>
          </p:nvPr>
        </p:nvSpPr>
        <p:spPr/>
        <p:txBody>
          <a:bodyPr>
            <a:normAutofit lnSpcReduction="10000"/>
          </a:bodyPr>
          <a:lstStyle/>
          <a:p>
            <a:r>
              <a:rPr lang="en-US" dirty="0"/>
              <a:t>Acetylcholine </a:t>
            </a:r>
            <a:r>
              <a:rPr lang="en-US" dirty="0" err="1"/>
              <a:t>Acetylcholine</a:t>
            </a:r>
            <a:r>
              <a:rPr lang="en-US" dirty="0"/>
              <a:t> (</a:t>
            </a:r>
            <a:r>
              <a:rPr lang="en-US" dirty="0" err="1"/>
              <a:t>ACh</a:t>
            </a:r>
            <a:r>
              <a:rPr lang="en-US" dirty="0"/>
              <a:t>) is synthesized from choline and acetyl coenzyme A in the cytoplasm of synaptic </a:t>
            </a:r>
            <a:r>
              <a:rPr lang="en-US" dirty="0" smtClean="0"/>
              <a:t>terminals </a:t>
            </a:r>
            <a:r>
              <a:rPr lang="en-US" dirty="0"/>
              <a:t>and stored in synaptic vesicles</a:t>
            </a:r>
            <a:r>
              <a:rPr lang="en-US" dirty="0" smtClean="0"/>
              <a:t>.</a:t>
            </a:r>
          </a:p>
          <a:p>
            <a:r>
              <a:rPr lang="en-US" dirty="0" smtClean="0"/>
              <a:t>After release, activates </a:t>
            </a:r>
            <a:r>
              <a:rPr lang="en-US" dirty="0"/>
              <a:t>receptors on the postsynaptic </a:t>
            </a:r>
            <a:r>
              <a:rPr lang="en-US" dirty="0" smtClean="0"/>
              <a:t>membrane</a:t>
            </a:r>
          </a:p>
          <a:p>
            <a:r>
              <a:rPr lang="en-US" dirty="0" smtClean="0"/>
              <a:t>Inactivated (metabolized) by the </a:t>
            </a:r>
            <a:r>
              <a:rPr lang="en-US" dirty="0"/>
              <a:t>enzyme </a:t>
            </a:r>
            <a:r>
              <a:rPr lang="en-US" dirty="0" smtClean="0"/>
              <a:t>acetylcholinesterase located </a:t>
            </a:r>
            <a:r>
              <a:rPr lang="en-US" dirty="0"/>
              <a:t>on the pre- and postsynaptic </a:t>
            </a:r>
            <a:r>
              <a:rPr lang="en-US" dirty="0" smtClean="0"/>
              <a:t>membranes </a:t>
            </a:r>
          </a:p>
          <a:p>
            <a:r>
              <a:rPr lang="en-US" dirty="0" smtClean="0"/>
              <a:t>Choline released during inactivation taken up into presynaptic axon for synthesis </a:t>
            </a:r>
            <a:r>
              <a:rPr lang="en-US" dirty="0"/>
              <a:t>of new </a:t>
            </a:r>
            <a:r>
              <a:rPr lang="en-US" dirty="0" err="1"/>
              <a:t>ACh</a:t>
            </a:r>
            <a:r>
              <a:rPr lang="en-US" dirty="0"/>
              <a:t>. </a:t>
            </a:r>
            <a:endParaRPr lang="en-US" dirty="0" smtClean="0"/>
          </a:p>
          <a:p>
            <a:r>
              <a:rPr lang="en-US" dirty="0" smtClean="0"/>
              <a:t>The </a:t>
            </a:r>
            <a:r>
              <a:rPr lang="en-US" dirty="0" err="1"/>
              <a:t>ACh</a:t>
            </a:r>
            <a:r>
              <a:rPr lang="en-US" dirty="0"/>
              <a:t> concentration at the receptors is also reduced by simple diffusion away from the </a:t>
            </a:r>
            <a:r>
              <a:rPr lang="en-US" dirty="0" smtClean="0"/>
              <a:t>site</a:t>
            </a:r>
            <a:endParaRPr lang="en-US" dirty="0"/>
          </a:p>
        </p:txBody>
      </p:sp>
    </p:spTree>
    <p:extLst>
      <p:ext uri="{BB962C8B-B14F-4D97-AF65-F5344CB8AC3E}">
        <p14:creationId xmlns:p14="http://schemas.microsoft.com/office/powerpoint/2010/main" val="229671351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smtClean="0"/>
              <a:t>Found in both peripheral and CNS</a:t>
            </a:r>
          </a:p>
          <a:p>
            <a:r>
              <a:rPr lang="en-US" dirty="0" smtClean="0"/>
              <a:t>Receptors </a:t>
            </a:r>
            <a:r>
              <a:rPr lang="en-US" dirty="0"/>
              <a:t>in </a:t>
            </a:r>
            <a:r>
              <a:rPr lang="en-US" dirty="0" smtClean="0"/>
              <a:t>brain </a:t>
            </a:r>
            <a:r>
              <a:rPr lang="en-US" dirty="0"/>
              <a:t>are important in cognitive functions. </a:t>
            </a:r>
            <a:endParaRPr lang="en-US" dirty="0" smtClean="0"/>
          </a:p>
          <a:p>
            <a:r>
              <a:rPr lang="en-US" dirty="0" smtClean="0"/>
              <a:t>Some play major </a:t>
            </a:r>
            <a:r>
              <a:rPr lang="en-US" dirty="0"/>
              <a:t>role in attention, learning, and memory by reinforcing the ability to detect and respond to meaningful stimuli. </a:t>
            </a:r>
            <a:endParaRPr lang="en-US" dirty="0" smtClean="0"/>
          </a:p>
          <a:p>
            <a:r>
              <a:rPr lang="en-US" dirty="0" smtClean="0"/>
              <a:t>Degeneration of this neurons common in people </a:t>
            </a:r>
            <a:r>
              <a:rPr lang="en-US" dirty="0"/>
              <a:t>with Alzheimer’s disease, a brain disease that is usually age-related and is the most common cause of declining intellectual function in late life, affecting 10 to 15 percent of people over age 65, and 50 percent of people over age 85. </a:t>
            </a:r>
            <a:endParaRPr lang="en-US" dirty="0" smtClean="0"/>
          </a:p>
        </p:txBody>
      </p:sp>
    </p:spTree>
    <p:extLst>
      <p:ext uri="{BB962C8B-B14F-4D97-AF65-F5344CB8AC3E}">
        <p14:creationId xmlns:p14="http://schemas.microsoft.com/office/powerpoint/2010/main" val="331750591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Because of the degeneration of cholinergic neurons, this disease is associated with a decreased amount of </a:t>
            </a:r>
            <a:r>
              <a:rPr lang="en-US" dirty="0" err="1"/>
              <a:t>ACh</a:t>
            </a:r>
            <a:r>
              <a:rPr lang="en-US" dirty="0"/>
              <a:t> in certain areas of the brain and even the loss of the postsynaptic neurons that would have responded to it. </a:t>
            </a:r>
            <a:endParaRPr lang="en-US" dirty="0" smtClean="0"/>
          </a:p>
          <a:p>
            <a:r>
              <a:rPr lang="en-US" dirty="0" smtClean="0"/>
              <a:t>These </a:t>
            </a:r>
            <a:r>
              <a:rPr lang="en-US" dirty="0"/>
              <a:t>defects and those in other neurotransmitter systems that are affected in this disease are related to the declining language and perceptual abilities, confusion, and memory loss that characterize Alzheimer’s victims. </a:t>
            </a:r>
            <a:endParaRPr lang="en-US" dirty="0" smtClean="0"/>
          </a:p>
          <a:p>
            <a:r>
              <a:rPr lang="en-US" dirty="0" smtClean="0"/>
              <a:t>The </a:t>
            </a:r>
            <a:r>
              <a:rPr lang="en-US" dirty="0"/>
              <a:t>exact causes of this degeneration are unknown</a:t>
            </a:r>
          </a:p>
          <a:p>
            <a:endParaRPr lang="en-US" dirty="0"/>
          </a:p>
        </p:txBody>
      </p:sp>
    </p:spTree>
    <p:extLst>
      <p:ext uri="{BB962C8B-B14F-4D97-AF65-F5344CB8AC3E}">
        <p14:creationId xmlns:p14="http://schemas.microsoft.com/office/powerpoint/2010/main" val="367982444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Biogenic Amines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Are </a:t>
            </a:r>
            <a:r>
              <a:rPr lang="en-US" dirty="0"/>
              <a:t>neurotransmitters that are synthesized from amino acids and contain an amino group (R–NH2). </a:t>
            </a:r>
            <a:endParaRPr lang="en-US" dirty="0" smtClean="0"/>
          </a:p>
          <a:p>
            <a:r>
              <a:rPr lang="en-US" dirty="0" smtClean="0"/>
              <a:t>Most </a:t>
            </a:r>
            <a:r>
              <a:rPr lang="en-US" dirty="0"/>
              <a:t>common </a:t>
            </a:r>
            <a:r>
              <a:rPr lang="en-US" dirty="0" smtClean="0"/>
              <a:t>are </a:t>
            </a:r>
            <a:r>
              <a:rPr lang="en-US" dirty="0"/>
              <a:t>dopamine, norepinephrine, serotonin, and </a:t>
            </a:r>
            <a:r>
              <a:rPr lang="en-US" dirty="0" smtClean="0"/>
              <a:t>histamine and epinephrine</a:t>
            </a:r>
          </a:p>
          <a:p>
            <a:r>
              <a:rPr lang="en-US" dirty="0"/>
              <a:t>Catecholamines </a:t>
            </a:r>
            <a:endParaRPr lang="en-US" dirty="0" smtClean="0"/>
          </a:p>
          <a:p>
            <a:r>
              <a:rPr lang="en-US" dirty="0" smtClean="0"/>
              <a:t>Dopamine</a:t>
            </a:r>
            <a:r>
              <a:rPr lang="en-US" dirty="0"/>
              <a:t>, norepinephrine (NE), and epinephrine </a:t>
            </a:r>
            <a:r>
              <a:rPr lang="en-US" dirty="0" smtClean="0"/>
              <a:t>referred to as catecholamines</a:t>
            </a:r>
            <a:r>
              <a:rPr lang="en-US" dirty="0"/>
              <a:t>. </a:t>
            </a:r>
            <a:endParaRPr lang="en-US" dirty="0" smtClean="0"/>
          </a:p>
          <a:p>
            <a:r>
              <a:rPr lang="en-US" dirty="0" smtClean="0"/>
              <a:t>Formed from amino </a:t>
            </a:r>
            <a:r>
              <a:rPr lang="en-US" dirty="0"/>
              <a:t>acid tyrosine and share the same basic synthetic </a:t>
            </a:r>
            <a:r>
              <a:rPr lang="en-US" dirty="0" smtClean="0"/>
              <a:t>pathway</a:t>
            </a:r>
          </a:p>
          <a:p>
            <a:r>
              <a:rPr lang="en-US" dirty="0" smtClean="0"/>
              <a:t> </a:t>
            </a:r>
            <a:r>
              <a:rPr lang="en-US" dirty="0"/>
              <a:t>Synthesis and release </a:t>
            </a:r>
            <a:r>
              <a:rPr lang="en-US" dirty="0" smtClean="0"/>
              <a:t>from </a:t>
            </a:r>
            <a:r>
              <a:rPr lang="en-US" dirty="0"/>
              <a:t>the presynaptic terminals </a:t>
            </a:r>
            <a:r>
              <a:rPr lang="en-US" dirty="0" smtClean="0"/>
              <a:t>strongly </a:t>
            </a:r>
            <a:r>
              <a:rPr lang="en-US" dirty="0"/>
              <a:t>modulated by </a:t>
            </a:r>
            <a:r>
              <a:rPr lang="en-US" dirty="0" err="1"/>
              <a:t>autoreceptors</a:t>
            </a:r>
            <a:r>
              <a:rPr lang="en-US" dirty="0"/>
              <a:t> on the presynaptic terminals.</a:t>
            </a:r>
          </a:p>
          <a:p>
            <a:endParaRPr lang="en-US" dirty="0" smtClean="0"/>
          </a:p>
          <a:p>
            <a:endParaRPr lang="en-US" dirty="0"/>
          </a:p>
        </p:txBody>
      </p:sp>
    </p:spTree>
    <p:extLst>
      <p:ext uri="{BB962C8B-B14F-4D97-AF65-F5344CB8AC3E}">
        <p14:creationId xmlns:p14="http://schemas.microsoft.com/office/powerpoint/2010/main" val="1411676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sz="3600" dirty="0"/>
              <a:t>Astrocytes, which are found throughout the brain, are of two subtypes. </a:t>
            </a:r>
          </a:p>
          <a:p>
            <a:r>
              <a:rPr lang="en-US" sz="3600" dirty="0"/>
              <a:t>Fibrous astrocytes, which contain many intermediate filaments, are found primarily in white matter. </a:t>
            </a:r>
          </a:p>
          <a:p>
            <a:r>
              <a:rPr lang="en-US" sz="3600" dirty="0"/>
              <a:t>Protoplasmic astrocytes are found in gray matter and have a granular cytoplasm. </a:t>
            </a:r>
          </a:p>
          <a:p>
            <a:endParaRPr lang="en-US" dirty="0"/>
          </a:p>
        </p:txBody>
      </p:sp>
    </p:spTree>
    <p:extLst>
      <p:ext uri="{BB962C8B-B14F-4D97-AF65-F5344CB8AC3E}">
        <p14:creationId xmlns:p14="http://schemas.microsoft.com/office/powerpoint/2010/main" val="318549896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r>
              <a:rPr lang="en-US" dirty="0" smtClean="0"/>
              <a:t>After </a:t>
            </a:r>
            <a:r>
              <a:rPr lang="en-US" dirty="0"/>
              <a:t>activation of the receptors on the postsynaptic cell, the </a:t>
            </a:r>
            <a:r>
              <a:rPr lang="en-US" dirty="0" smtClean="0"/>
              <a:t>NT is decreased by </a:t>
            </a:r>
          </a:p>
          <a:p>
            <a:r>
              <a:rPr lang="en-US" dirty="0" smtClean="0"/>
              <a:t>Active transport into </a:t>
            </a:r>
            <a:r>
              <a:rPr lang="en-US" dirty="0"/>
              <a:t>the </a:t>
            </a:r>
            <a:r>
              <a:rPr lang="en-US" dirty="0" smtClean="0"/>
              <a:t>presynaptic axon </a:t>
            </a:r>
            <a:r>
              <a:rPr lang="en-US" dirty="0"/>
              <a:t>terminal. </a:t>
            </a:r>
            <a:endParaRPr lang="en-US" dirty="0" smtClean="0"/>
          </a:p>
          <a:p>
            <a:r>
              <a:rPr lang="en-US" dirty="0" smtClean="0"/>
              <a:t>Metabolism by enzymes at terminal mostly by monoamine oxidase and Catechol –o- methyl transferase</a:t>
            </a:r>
          </a:p>
          <a:p>
            <a:r>
              <a:rPr lang="en-US" dirty="0" smtClean="0"/>
              <a:t>Monoamine </a:t>
            </a:r>
            <a:r>
              <a:rPr lang="en-US" dirty="0"/>
              <a:t>oxidase inhibitors, which increase the brain extracellular concentration of the catecholamine neurotransmitters, are used in the treatment of diseases such as </a:t>
            </a:r>
            <a:r>
              <a:rPr lang="en-US" dirty="0" smtClean="0"/>
              <a:t>depression</a:t>
            </a:r>
          </a:p>
          <a:p>
            <a:r>
              <a:rPr lang="en-US" dirty="0"/>
              <a:t>In the CNS </a:t>
            </a:r>
            <a:r>
              <a:rPr lang="en-US" dirty="0" smtClean="0"/>
              <a:t>play essential </a:t>
            </a:r>
            <a:r>
              <a:rPr lang="en-US" dirty="0"/>
              <a:t>roles in states of consciousness, mood, motivation, directed attention, movement, blood-pressure </a:t>
            </a:r>
            <a:r>
              <a:rPr lang="en-US" dirty="0" smtClean="0"/>
              <a:t>regulation among others</a:t>
            </a:r>
            <a:endParaRPr lang="en-US" dirty="0"/>
          </a:p>
        </p:txBody>
      </p:sp>
    </p:spTree>
    <p:extLst>
      <p:ext uri="{BB962C8B-B14F-4D97-AF65-F5344CB8AC3E}">
        <p14:creationId xmlns:p14="http://schemas.microsoft.com/office/powerpoint/2010/main" val="124327538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Serotonin</a:t>
            </a:r>
            <a:endParaRPr lang="en-US" dirty="0"/>
          </a:p>
        </p:txBody>
      </p:sp>
      <p:sp>
        <p:nvSpPr>
          <p:cNvPr id="3" name="Content Placeholder 2"/>
          <p:cNvSpPr>
            <a:spLocks noGrp="1"/>
          </p:cNvSpPr>
          <p:nvPr>
            <p:ph idx="1"/>
          </p:nvPr>
        </p:nvSpPr>
        <p:spPr/>
        <p:txBody>
          <a:bodyPr>
            <a:normAutofit/>
          </a:bodyPr>
          <a:lstStyle/>
          <a:p>
            <a:r>
              <a:rPr lang="en-US" dirty="0" smtClean="0"/>
              <a:t>Produced </a:t>
            </a:r>
            <a:r>
              <a:rPr lang="en-US" dirty="0"/>
              <a:t>from </a:t>
            </a:r>
            <a:r>
              <a:rPr lang="en-US" dirty="0" smtClean="0"/>
              <a:t>amino acid tryptophan</a:t>
            </a:r>
          </a:p>
          <a:p>
            <a:r>
              <a:rPr lang="en-US" dirty="0" smtClean="0"/>
              <a:t>Its </a:t>
            </a:r>
            <a:r>
              <a:rPr lang="en-US" dirty="0"/>
              <a:t>effects generally have a slow onset, </a:t>
            </a:r>
            <a:r>
              <a:rPr lang="en-US" dirty="0" smtClean="0"/>
              <a:t>indicating </a:t>
            </a:r>
            <a:r>
              <a:rPr lang="en-US" dirty="0"/>
              <a:t>that it works as a neuromodulator. </a:t>
            </a:r>
            <a:endParaRPr lang="en-US" dirty="0" smtClean="0"/>
          </a:p>
          <a:p>
            <a:r>
              <a:rPr lang="en-US" dirty="0" smtClean="0"/>
              <a:t>Serotonin releasing </a:t>
            </a:r>
            <a:r>
              <a:rPr lang="en-US" dirty="0"/>
              <a:t>neurons innervate virtually every structure in the brain and spinal cord and operate via at least 16 different receptor types. </a:t>
            </a:r>
            <a:endParaRPr lang="en-US" dirty="0" smtClean="0"/>
          </a:p>
          <a:p>
            <a:r>
              <a:rPr lang="en-US" dirty="0" smtClean="0"/>
              <a:t>In general, it has </a:t>
            </a:r>
            <a:r>
              <a:rPr lang="en-US" dirty="0"/>
              <a:t>an excitatory effect on pathways that are involved in the control of muscles, and an inhibitory effect on pathways that mediate </a:t>
            </a:r>
            <a:r>
              <a:rPr lang="en-US" dirty="0" smtClean="0"/>
              <a:t>sensations</a:t>
            </a:r>
            <a:r>
              <a:rPr lang="en-US" dirty="0"/>
              <a:t>. </a:t>
            </a:r>
            <a:endParaRPr lang="en-US" dirty="0" smtClean="0"/>
          </a:p>
        </p:txBody>
      </p:sp>
    </p:spTree>
    <p:extLst>
      <p:ext uri="{BB962C8B-B14F-4D97-AF65-F5344CB8AC3E}">
        <p14:creationId xmlns:p14="http://schemas.microsoft.com/office/powerpoint/2010/main" val="157754003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r>
              <a:rPr lang="en-US" dirty="0"/>
              <a:t>The activity of serotonergic neurons is lowest or absent during sleep and highest during states of alert wakefulness. </a:t>
            </a:r>
            <a:endParaRPr lang="en-US" dirty="0" smtClean="0"/>
          </a:p>
          <a:p>
            <a:r>
              <a:rPr lang="en-US" dirty="0" smtClean="0"/>
              <a:t>In </a:t>
            </a:r>
            <a:r>
              <a:rPr lang="en-US" dirty="0"/>
              <a:t>addition to their contributions to motor activity and </a:t>
            </a:r>
            <a:r>
              <a:rPr lang="en-US" dirty="0" smtClean="0"/>
              <a:t>sleep also involved in</a:t>
            </a:r>
          </a:p>
          <a:p>
            <a:r>
              <a:rPr lang="en-US" dirty="0" smtClean="0"/>
              <a:t>Regulation </a:t>
            </a:r>
            <a:r>
              <a:rPr lang="en-US" dirty="0"/>
              <a:t>of food </a:t>
            </a:r>
            <a:r>
              <a:rPr lang="en-US" dirty="0" smtClean="0"/>
              <a:t>intake (depresses appetite), </a:t>
            </a:r>
          </a:p>
          <a:p>
            <a:r>
              <a:rPr lang="en-US" dirty="0" smtClean="0"/>
              <a:t>Reproductive behavior (activation reduces sexual behavior), </a:t>
            </a:r>
            <a:r>
              <a:rPr lang="en-US" dirty="0"/>
              <a:t>and </a:t>
            </a:r>
            <a:endParaRPr lang="en-US" dirty="0" smtClean="0"/>
          </a:p>
          <a:p>
            <a:r>
              <a:rPr lang="en-US" dirty="0" smtClean="0"/>
              <a:t>Emotional </a:t>
            </a:r>
            <a:r>
              <a:rPr lang="en-US" dirty="0"/>
              <a:t>states such as mood and </a:t>
            </a:r>
            <a:r>
              <a:rPr lang="en-US" dirty="0" smtClean="0"/>
              <a:t>anxiety (low levels associated with emotional disorders). </a:t>
            </a:r>
            <a:endParaRPr lang="en-US" dirty="0"/>
          </a:p>
        </p:txBody>
      </p:sp>
    </p:spTree>
    <p:extLst>
      <p:ext uri="{BB962C8B-B14F-4D97-AF65-F5344CB8AC3E}">
        <p14:creationId xmlns:p14="http://schemas.microsoft.com/office/powerpoint/2010/main" val="255108369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Amino Acid Neurotransmitters </a:t>
            </a:r>
          </a:p>
        </p:txBody>
      </p:sp>
      <p:sp>
        <p:nvSpPr>
          <p:cNvPr id="3" name="Content Placeholder 2"/>
          <p:cNvSpPr>
            <a:spLocks noGrp="1"/>
          </p:cNvSpPr>
          <p:nvPr>
            <p:ph idx="1"/>
          </p:nvPr>
        </p:nvSpPr>
        <p:spPr/>
        <p:txBody>
          <a:bodyPr>
            <a:normAutofit fontScale="92500" lnSpcReduction="10000"/>
          </a:bodyPr>
          <a:lstStyle/>
          <a:p>
            <a:r>
              <a:rPr lang="en-US" dirty="0" smtClean="0"/>
              <a:t>Several </a:t>
            </a:r>
            <a:r>
              <a:rPr lang="en-US" dirty="0"/>
              <a:t>amino acids </a:t>
            </a:r>
            <a:r>
              <a:rPr lang="en-US" dirty="0" smtClean="0"/>
              <a:t>function </a:t>
            </a:r>
            <a:r>
              <a:rPr lang="en-US" dirty="0"/>
              <a:t>as neurotransmitters. </a:t>
            </a:r>
            <a:endParaRPr lang="en-US" dirty="0" smtClean="0"/>
          </a:p>
          <a:p>
            <a:r>
              <a:rPr lang="en-US" dirty="0" smtClean="0"/>
              <a:t>Are </a:t>
            </a:r>
            <a:r>
              <a:rPr lang="en-US" dirty="0"/>
              <a:t>by far the most prevalent neurotransmitters in </a:t>
            </a:r>
            <a:r>
              <a:rPr lang="en-US" dirty="0" smtClean="0"/>
              <a:t>CNS</a:t>
            </a:r>
          </a:p>
          <a:p>
            <a:r>
              <a:rPr lang="en-US" dirty="0" smtClean="0"/>
              <a:t>EXCITATORY AMINO ACID NT’s</a:t>
            </a:r>
          </a:p>
          <a:p>
            <a:r>
              <a:rPr lang="en-US" dirty="0" smtClean="0"/>
              <a:t>Glutamate </a:t>
            </a:r>
            <a:r>
              <a:rPr lang="en-US" dirty="0"/>
              <a:t>and aspartate, serve as neurotransmitters at </a:t>
            </a:r>
            <a:r>
              <a:rPr lang="en-US" dirty="0" smtClean="0"/>
              <a:t>most of </a:t>
            </a:r>
            <a:r>
              <a:rPr lang="en-US" dirty="0"/>
              <a:t>excitatory synapses in the </a:t>
            </a:r>
            <a:r>
              <a:rPr lang="en-US" dirty="0" smtClean="0"/>
              <a:t>CNS</a:t>
            </a:r>
          </a:p>
          <a:p>
            <a:r>
              <a:rPr lang="en-US" dirty="0" smtClean="0"/>
              <a:t>In </a:t>
            </a:r>
            <a:r>
              <a:rPr lang="en-US" dirty="0"/>
              <a:t>fact, most excitatory synapses in the brain release glutamate. </a:t>
            </a:r>
            <a:endParaRPr lang="en-US" dirty="0" smtClean="0"/>
          </a:p>
          <a:p>
            <a:r>
              <a:rPr lang="en-US" dirty="0" smtClean="0"/>
              <a:t>The </a:t>
            </a:r>
            <a:r>
              <a:rPr lang="en-US" dirty="0"/>
              <a:t>excitatory amino acids function in learning, memory, and neural development. </a:t>
            </a:r>
            <a:endParaRPr lang="en-US" dirty="0" smtClean="0"/>
          </a:p>
          <a:p>
            <a:r>
              <a:rPr lang="en-US" dirty="0" smtClean="0"/>
              <a:t>Also </a:t>
            </a:r>
            <a:r>
              <a:rPr lang="en-US" dirty="0"/>
              <a:t>implicated in epilepsy, Alzheimer’s and Parkinson’s diseases, and the neural damage that </a:t>
            </a:r>
            <a:r>
              <a:rPr lang="en-US" dirty="0" smtClean="0"/>
              <a:t>follows </a:t>
            </a:r>
            <a:r>
              <a:rPr lang="en-US" dirty="0"/>
              <a:t>strokes, brain trauma, and other conditions of low oxygen </a:t>
            </a:r>
            <a:r>
              <a:rPr lang="en-US" dirty="0" smtClean="0"/>
              <a:t>availability</a:t>
            </a:r>
            <a:endParaRPr lang="en-US" dirty="0"/>
          </a:p>
        </p:txBody>
      </p:sp>
    </p:spTree>
    <p:extLst>
      <p:ext uri="{BB962C8B-B14F-4D97-AF65-F5344CB8AC3E}">
        <p14:creationId xmlns:p14="http://schemas.microsoft.com/office/powerpoint/2010/main" val="325572272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INHIBITORY Amino Acid NT’s</a:t>
            </a:r>
          </a:p>
          <a:p>
            <a:r>
              <a:rPr lang="en-US" dirty="0" smtClean="0"/>
              <a:t>GABA </a:t>
            </a:r>
            <a:r>
              <a:rPr lang="en-US" dirty="0"/>
              <a:t>(gamma-aminobutyric acid) and </a:t>
            </a:r>
            <a:r>
              <a:rPr lang="en-US" dirty="0" smtClean="0"/>
              <a:t>Glycine </a:t>
            </a:r>
            <a:r>
              <a:rPr lang="en-US" dirty="0"/>
              <a:t>are the major inhibitory </a:t>
            </a:r>
            <a:r>
              <a:rPr lang="en-US" dirty="0" smtClean="0"/>
              <a:t>neurotransmitters </a:t>
            </a:r>
            <a:r>
              <a:rPr lang="en-US" dirty="0"/>
              <a:t>in the </a:t>
            </a:r>
            <a:r>
              <a:rPr lang="en-US" dirty="0" smtClean="0"/>
              <a:t>CNS</a:t>
            </a:r>
          </a:p>
          <a:p>
            <a:r>
              <a:rPr lang="en-US" dirty="0" smtClean="0"/>
              <a:t>Drugs </a:t>
            </a:r>
            <a:r>
              <a:rPr lang="en-US" dirty="0"/>
              <a:t>such as Valium that reduce anxiety, guard against seizures, and induce sleep enhance the action of GABA.</a:t>
            </a:r>
          </a:p>
          <a:p>
            <a:endParaRPr lang="en-US" dirty="0"/>
          </a:p>
        </p:txBody>
      </p:sp>
    </p:spTree>
    <p:extLst>
      <p:ext uri="{BB962C8B-B14F-4D97-AF65-F5344CB8AC3E}">
        <p14:creationId xmlns:p14="http://schemas.microsoft.com/office/powerpoint/2010/main" val="1097389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1138687" y="702035"/>
            <a:ext cx="9920377" cy="5405916"/>
          </a:xfrm>
          <a:prstGeom prst="rect">
            <a:avLst/>
          </a:prstGeom>
        </p:spPr>
      </p:pic>
    </p:spTree>
    <p:extLst>
      <p:ext uri="{BB962C8B-B14F-4D97-AF65-F5344CB8AC3E}">
        <p14:creationId xmlns:p14="http://schemas.microsoft.com/office/powerpoint/2010/main" val="5859017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a:bodyPr>
          <a:lstStyle/>
          <a:p>
            <a:r>
              <a:rPr lang="en-US" dirty="0" smtClean="0"/>
              <a:t>Both types of astrocytes send processes to blood vessels, where they induce capillaries to form the tight junctions making up the blood–brain barrier. </a:t>
            </a:r>
          </a:p>
          <a:p>
            <a:r>
              <a:rPr lang="en-US" dirty="0" smtClean="0"/>
              <a:t>Also send processes that envelop synapses and the surface of nerve cells. </a:t>
            </a:r>
          </a:p>
          <a:p>
            <a:r>
              <a:rPr lang="en-US" dirty="0" smtClean="0"/>
              <a:t>Protoplasmic astrocytes have a membrane potential that varies with the external K+ concentration but do not generate propagated potentials. </a:t>
            </a:r>
          </a:p>
          <a:p>
            <a:r>
              <a:rPr lang="en-US" dirty="0" smtClean="0"/>
              <a:t>They produce substances that are tropic to neurons, and they help maintain the appropriate concentration of ions and neurotransmitters by taking up K+ and the neurotransmitters glutamate and gamma </a:t>
            </a:r>
            <a:r>
              <a:rPr lang="en-US" dirty="0" err="1" smtClean="0"/>
              <a:t>aminobutyrate</a:t>
            </a:r>
            <a:r>
              <a:rPr lang="en-US" dirty="0" smtClean="0"/>
              <a:t> (GABA).</a:t>
            </a:r>
          </a:p>
          <a:p>
            <a:endParaRPr lang="en-US" dirty="0" smtClean="0"/>
          </a:p>
          <a:p>
            <a:endParaRPr lang="en-US" dirty="0"/>
          </a:p>
        </p:txBody>
      </p:sp>
    </p:spTree>
    <p:extLst>
      <p:ext uri="{BB962C8B-B14F-4D97-AF65-F5344CB8AC3E}">
        <p14:creationId xmlns:p14="http://schemas.microsoft.com/office/powerpoint/2010/main" val="15462372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Oligodendrocytes</a:t>
            </a:r>
            <a:endParaRPr lang="en-US" dirty="0"/>
          </a:p>
        </p:txBody>
      </p:sp>
      <p:sp>
        <p:nvSpPr>
          <p:cNvPr id="3" name="Content Placeholder 2"/>
          <p:cNvSpPr>
            <a:spLocks noGrp="1"/>
          </p:cNvSpPr>
          <p:nvPr>
            <p:ph idx="1"/>
          </p:nvPr>
        </p:nvSpPr>
        <p:spPr/>
        <p:txBody>
          <a:bodyPr>
            <a:normAutofit/>
          </a:bodyPr>
          <a:lstStyle/>
          <a:p>
            <a:pPr marL="0" indent="0">
              <a:buNone/>
            </a:pPr>
            <a:r>
              <a:rPr lang="en-US" dirty="0"/>
              <a:t>I</a:t>
            </a:r>
            <a:r>
              <a:rPr lang="en-US" dirty="0" smtClean="0"/>
              <a:t>. Oligodendrocytes</a:t>
            </a:r>
          </a:p>
          <a:p>
            <a:r>
              <a:rPr lang="en-US" dirty="0" smtClean="0"/>
              <a:t>Are small with relatively few processes. </a:t>
            </a:r>
          </a:p>
          <a:p>
            <a:r>
              <a:rPr lang="en-US" dirty="0" smtClean="0"/>
              <a:t>Those in the white matter provide myelin, and those in the gray matter support neurons.</a:t>
            </a:r>
          </a:p>
          <a:p>
            <a:pPr marL="0" indent="0">
              <a:buNone/>
            </a:pPr>
            <a:r>
              <a:rPr lang="en-US" dirty="0" smtClean="0"/>
              <a:t> II Schwann cells provide myelin to the peripheral nervous system. </a:t>
            </a:r>
          </a:p>
          <a:p>
            <a:r>
              <a:rPr lang="en-US" dirty="0" smtClean="0"/>
              <a:t>Each cell forms a segment of myelin sheath about 1 mm long; </a:t>
            </a:r>
          </a:p>
          <a:p>
            <a:r>
              <a:rPr lang="en-US" dirty="0" smtClean="0"/>
              <a:t>The sheath assumes its form as the inner tongue of the Schwann cell turns around the axon several times, wrapping in concentric layers. </a:t>
            </a:r>
          </a:p>
          <a:p>
            <a:r>
              <a:rPr lang="en-US" dirty="0" smtClean="0"/>
              <a:t>Intervals between segments of myelin are the nodes of Ranvier. </a:t>
            </a:r>
          </a:p>
          <a:p>
            <a:endParaRPr lang="en-US" dirty="0" smtClean="0"/>
          </a:p>
          <a:p>
            <a:pPr marL="0" indent="0">
              <a:buNone/>
            </a:pPr>
            <a:endParaRPr lang="en-US" dirty="0" smtClean="0"/>
          </a:p>
        </p:txBody>
      </p:sp>
    </p:spTree>
    <p:extLst>
      <p:ext uri="{BB962C8B-B14F-4D97-AF65-F5344CB8AC3E}">
        <p14:creationId xmlns:p14="http://schemas.microsoft.com/office/powerpoint/2010/main" val="32600093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a:t>III. Astrocytes are the most common glia in the CNS and are characterized by </a:t>
            </a:r>
            <a:r>
              <a:rPr lang="en-US"/>
              <a:t>their </a:t>
            </a:r>
            <a:r>
              <a:rPr lang="en-US" smtClean="0"/>
              <a:t>star-like </a:t>
            </a:r>
            <a:r>
              <a:rPr lang="en-US" dirty="0"/>
              <a:t>shape.</a:t>
            </a:r>
          </a:p>
          <a:p>
            <a:r>
              <a:rPr lang="en-US" dirty="0"/>
              <a:t>They contact both capillaries and neurons and are thought to have a nutritive function. </a:t>
            </a:r>
          </a:p>
          <a:p>
            <a:r>
              <a:rPr lang="en-US" dirty="0"/>
              <a:t>They are also involved in forming the blood–brain barrier. </a:t>
            </a:r>
          </a:p>
          <a:p>
            <a:endParaRPr lang="en-US" dirty="0"/>
          </a:p>
        </p:txBody>
      </p:sp>
    </p:spTree>
    <p:extLst>
      <p:ext uri="{BB962C8B-B14F-4D97-AF65-F5344CB8AC3E}">
        <p14:creationId xmlns:p14="http://schemas.microsoft.com/office/powerpoint/2010/main" val="39095831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3181350" y="1991519"/>
            <a:ext cx="5829300" cy="4019550"/>
          </a:xfrm>
          <a:prstGeom prst="rect">
            <a:avLst/>
          </a:prstGeom>
        </p:spPr>
      </p:pic>
    </p:spTree>
    <p:extLst>
      <p:ext uri="{BB962C8B-B14F-4D97-AF65-F5344CB8AC3E}">
        <p14:creationId xmlns:p14="http://schemas.microsoft.com/office/powerpoint/2010/main" val="39366880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p:cNvPicPr>
            <a:picLocks noGrp="1" noChangeAspect="1"/>
          </p:cNvPicPr>
          <p:nvPr>
            <p:ph idx="1"/>
          </p:nvPr>
        </p:nvPicPr>
        <p:blipFill>
          <a:blip r:embed="rId2"/>
          <a:stretch>
            <a:fillRect/>
          </a:stretch>
        </p:blipFill>
        <p:spPr>
          <a:xfrm>
            <a:off x="3084724" y="1839352"/>
            <a:ext cx="6521984" cy="4682450"/>
          </a:xfrm>
          <a:prstGeom prst="rect">
            <a:avLst/>
          </a:prstGeom>
        </p:spPr>
      </p:pic>
    </p:spTree>
    <p:extLst>
      <p:ext uri="{BB962C8B-B14F-4D97-AF65-F5344CB8AC3E}">
        <p14:creationId xmlns:p14="http://schemas.microsoft.com/office/powerpoint/2010/main" val="10304816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en-US" dirty="0" smtClean="0"/>
              <a:t>Nervous System</a:t>
            </a:r>
          </a:p>
        </p:txBody>
      </p:sp>
      <p:sp>
        <p:nvSpPr>
          <p:cNvPr id="8195" name="Rectangle 5"/>
          <p:cNvSpPr>
            <a:spLocks noGrp="1" noChangeArrowheads="1"/>
          </p:cNvSpPr>
          <p:nvPr>
            <p:ph idx="1"/>
          </p:nvPr>
        </p:nvSpPr>
        <p:spPr>
          <a:xfrm>
            <a:off x="1689100" y="1123951"/>
            <a:ext cx="8978900" cy="1744663"/>
          </a:xfrm>
        </p:spPr>
        <p:txBody>
          <a:bodyPr anchor="ctr"/>
          <a:lstStyle/>
          <a:p>
            <a:pPr eaLnBrk="1" hangingPunct="1">
              <a:lnSpc>
                <a:spcPct val="80000"/>
              </a:lnSpc>
            </a:pPr>
            <a:r>
              <a:rPr lang="en-US" altLang="en-US" sz="2200" dirty="0"/>
              <a:t>Functions</a:t>
            </a:r>
          </a:p>
          <a:p>
            <a:pPr lvl="1" eaLnBrk="1" hangingPunct="1">
              <a:lnSpc>
                <a:spcPct val="80000"/>
              </a:lnSpc>
            </a:pPr>
            <a:r>
              <a:rPr lang="en-US" altLang="en-US" sz="1900" dirty="0"/>
              <a:t>Sensory input – monitoring stimuli occurring inside &amp; outside the body  </a:t>
            </a:r>
          </a:p>
          <a:p>
            <a:pPr lvl="1" eaLnBrk="1" hangingPunct="1">
              <a:lnSpc>
                <a:spcPct val="80000"/>
              </a:lnSpc>
            </a:pPr>
            <a:r>
              <a:rPr lang="en-US" altLang="en-US" sz="1900" dirty="0"/>
              <a:t>Integration – interpretation of sensory input</a:t>
            </a:r>
          </a:p>
          <a:p>
            <a:pPr lvl="1" eaLnBrk="1" hangingPunct="1">
              <a:lnSpc>
                <a:spcPct val="80000"/>
              </a:lnSpc>
            </a:pPr>
            <a:r>
              <a:rPr lang="en-US" altLang="en-US" sz="1900" dirty="0"/>
              <a:t>Motor output – response to stimuli by activating effector organs</a:t>
            </a:r>
          </a:p>
        </p:txBody>
      </p:sp>
      <p:pic>
        <p:nvPicPr>
          <p:cNvPr id="8196" name="Picture 3"/>
          <p:cNvPicPr>
            <a:picLocks noChangeAspect="1" noChangeArrowheads="1"/>
          </p:cNvPicPr>
          <p:nvPr/>
        </p:nvPicPr>
        <p:blipFill>
          <a:blip r:embed="rId2">
            <a:extLst>
              <a:ext uri="{28A0092B-C50C-407E-A947-70E740481C1C}">
                <a14:useLocalDpi xmlns:a14="http://schemas.microsoft.com/office/drawing/2010/main" val="0"/>
              </a:ext>
            </a:extLst>
          </a:blip>
          <a:srcRect t="1260" b="3275"/>
          <a:stretch>
            <a:fillRect/>
          </a:stretch>
        </p:blipFill>
        <p:spPr bwMode="auto">
          <a:xfrm>
            <a:off x="3748088" y="3254376"/>
            <a:ext cx="4229100" cy="310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 name="Text Box 4"/>
          <p:cNvSpPr txBox="1">
            <a:spLocks noChangeArrowheads="1"/>
          </p:cNvSpPr>
          <p:nvPr/>
        </p:nvSpPr>
        <p:spPr bwMode="auto">
          <a:xfrm>
            <a:off x="8839200" y="6507164"/>
            <a:ext cx="1600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spcBef>
                <a:spcPct val="0"/>
              </a:spcBef>
              <a:buFontTx/>
              <a:buNone/>
            </a:pPr>
            <a:r>
              <a:rPr lang="en-US" altLang="en-US" sz="1200" dirty="0">
                <a:latin typeface="Times New Roman" panose="02020603050405020304" pitchFamily="18" charset="0"/>
              </a:rPr>
              <a:t>Figure 11.1</a:t>
            </a:r>
          </a:p>
        </p:txBody>
      </p:sp>
    </p:spTree>
    <p:extLst>
      <p:ext uri="{BB962C8B-B14F-4D97-AF65-F5344CB8AC3E}">
        <p14:creationId xmlns:p14="http://schemas.microsoft.com/office/powerpoint/2010/main" val="2676437844"/>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Neurons</a:t>
            </a:r>
            <a:endParaRPr lang="en-US" dirty="0"/>
          </a:p>
        </p:txBody>
      </p:sp>
      <p:sp>
        <p:nvSpPr>
          <p:cNvPr id="3" name="Content Placeholder 2"/>
          <p:cNvSpPr>
            <a:spLocks noGrp="1"/>
          </p:cNvSpPr>
          <p:nvPr>
            <p:ph idx="1"/>
          </p:nvPr>
        </p:nvSpPr>
        <p:spPr/>
        <p:txBody>
          <a:bodyPr>
            <a:normAutofit/>
          </a:bodyPr>
          <a:lstStyle/>
          <a:p>
            <a:r>
              <a:rPr lang="en-US" dirty="0" smtClean="0"/>
              <a:t> Neurons in the mammalian central nervous system come in many different shapes and sizes. </a:t>
            </a:r>
          </a:p>
          <a:p>
            <a:r>
              <a:rPr lang="en-US" dirty="0" smtClean="0"/>
              <a:t>Most have the same parts as the typical spinal motor neuron</a:t>
            </a:r>
          </a:p>
          <a:p>
            <a:r>
              <a:rPr lang="en-US" dirty="0" smtClean="0"/>
              <a:t>The cell body (soma) contains the nucleus and is the metabolic center of the neuron. </a:t>
            </a:r>
          </a:p>
          <a:p>
            <a:r>
              <a:rPr lang="en-US" dirty="0" smtClean="0"/>
              <a:t>Neurons have several processes called dendrites that extend outward from the cell body and arborize extensively. </a:t>
            </a:r>
          </a:p>
          <a:p>
            <a:r>
              <a:rPr lang="en-US" dirty="0" smtClean="0"/>
              <a:t>Particularly in the cerebral and cerebellar cortex, the dendrites have small knobby projections called dendritic spines. </a:t>
            </a:r>
            <a:endParaRPr lang="en-US" dirty="0"/>
          </a:p>
        </p:txBody>
      </p:sp>
    </p:spTree>
    <p:extLst>
      <p:ext uri="{BB962C8B-B14F-4D97-AF65-F5344CB8AC3E}">
        <p14:creationId xmlns:p14="http://schemas.microsoft.com/office/powerpoint/2010/main" val="8907323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72ABE39A-3A94-4A7D-89B9-009FF978B05C}" type="slidenum">
              <a:rPr lang="en-US" smtClean="0"/>
              <a:pPr eaLnBrk="1" hangingPunct="1"/>
              <a:t>21</a:t>
            </a:fld>
            <a:endParaRPr lang="en-US"/>
          </a:p>
        </p:txBody>
      </p:sp>
      <p:sp>
        <p:nvSpPr>
          <p:cNvPr id="10243" name="Rectangle 2"/>
          <p:cNvSpPr>
            <a:spLocks noGrp="1" noChangeArrowheads="1"/>
          </p:cNvSpPr>
          <p:nvPr>
            <p:ph type="title"/>
          </p:nvPr>
        </p:nvSpPr>
        <p:spPr>
          <a:xfrm>
            <a:off x="609600" y="76200"/>
            <a:ext cx="10972800" cy="1143000"/>
          </a:xfrm>
        </p:spPr>
        <p:txBody>
          <a:bodyPr/>
          <a:lstStyle/>
          <a:p>
            <a:pPr eaLnBrk="1" hangingPunct="1"/>
            <a:r>
              <a:rPr lang="en-US">
                <a:solidFill>
                  <a:schemeClr val="tx1"/>
                </a:solidFill>
              </a:rPr>
              <a:t>Nervous System Organization</a:t>
            </a:r>
          </a:p>
        </p:txBody>
      </p:sp>
      <p:pic>
        <p:nvPicPr>
          <p:cNvPr id="10244" name="Picture 7" descr="rav65819_44_03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990600"/>
            <a:ext cx="7721600" cy="561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2775613"/>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3200" dirty="0" smtClean="0"/>
              <a:t>A typical neuron also has a long fibrous axon that originates from a somewhat thickened area of the cell body, the axon hillock. </a:t>
            </a:r>
          </a:p>
          <a:p>
            <a:r>
              <a:rPr lang="en-US" sz="3200" dirty="0" smtClean="0"/>
              <a:t>The first portion of the axon is called the initial segment. </a:t>
            </a:r>
          </a:p>
          <a:p>
            <a:r>
              <a:rPr lang="en-US" sz="3200" dirty="0" smtClean="0"/>
              <a:t>The axon divides into presynaptic terminals, each ending in a number of synaptic knobs which are also called terminal buttons or </a:t>
            </a:r>
            <a:r>
              <a:rPr lang="en-US" sz="3200" dirty="0" err="1" smtClean="0"/>
              <a:t>boutons</a:t>
            </a:r>
            <a:r>
              <a:rPr lang="en-US" sz="3200" dirty="0" smtClean="0"/>
              <a:t>. </a:t>
            </a:r>
          </a:p>
        </p:txBody>
      </p:sp>
    </p:spTree>
    <p:extLst>
      <p:ext uri="{BB962C8B-B14F-4D97-AF65-F5344CB8AC3E}">
        <p14:creationId xmlns:p14="http://schemas.microsoft.com/office/powerpoint/2010/main" val="25830060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3600" dirty="0"/>
              <a:t>They contain granules or vesicles in which the synaptic transmitters secreted by the nerves are stored.</a:t>
            </a:r>
          </a:p>
          <a:p>
            <a:r>
              <a:rPr lang="en-US" sz="3600" dirty="0"/>
              <a:t> Based on the number of processes that emanate from their cell body, neurons can be classified as unipolar, bipolar, and multipolar </a:t>
            </a:r>
          </a:p>
          <a:p>
            <a:endParaRPr lang="en-US" sz="3600" dirty="0"/>
          </a:p>
        </p:txBody>
      </p:sp>
    </p:spTree>
    <p:extLst>
      <p:ext uri="{BB962C8B-B14F-4D97-AF65-F5344CB8AC3E}">
        <p14:creationId xmlns:p14="http://schemas.microsoft.com/office/powerpoint/2010/main" val="25625317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l="26300" r="16473"/>
          <a:stretch>
            <a:fillRect/>
          </a:stretch>
        </p:blipFill>
        <p:spPr bwMode="auto">
          <a:xfrm>
            <a:off x="711200" y="1"/>
            <a:ext cx="6705600" cy="6602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99" name="Text Box 3"/>
          <p:cNvSpPr txBox="1">
            <a:spLocks noChangeArrowheads="1"/>
          </p:cNvSpPr>
          <p:nvPr/>
        </p:nvSpPr>
        <p:spPr bwMode="auto">
          <a:xfrm>
            <a:off x="7518400" y="381001"/>
            <a:ext cx="4470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t>Typical Arrangement of Neural Connections</a:t>
            </a:r>
          </a:p>
        </p:txBody>
      </p:sp>
      <p:sp>
        <p:nvSpPr>
          <p:cNvPr id="4100" name="Text Box 4"/>
          <p:cNvSpPr txBox="1">
            <a:spLocks noChangeArrowheads="1"/>
          </p:cNvSpPr>
          <p:nvPr/>
        </p:nvSpPr>
        <p:spPr bwMode="auto">
          <a:xfrm>
            <a:off x="7213600" y="1752600"/>
            <a:ext cx="4673600" cy="3277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96875" indent="-285750">
              <a:defRPr sz="2400">
                <a:solidFill>
                  <a:schemeClr val="tx1"/>
                </a:solidFill>
                <a:latin typeface="Times New Roman" pitchFamily="18" charset="0"/>
              </a:defRPr>
            </a:lvl1pPr>
            <a:lvl2pPr marL="631825" indent="-114300">
              <a:defRPr sz="2400">
                <a:solidFill>
                  <a:schemeClr val="tx1"/>
                </a:solidFill>
                <a:latin typeface="Times New Roman" pitchFamily="18" charset="0"/>
              </a:defRPr>
            </a:lvl2pPr>
            <a:lvl3pPr>
              <a:defRPr sz="2400">
                <a:solidFill>
                  <a:schemeClr val="tx1"/>
                </a:solidFill>
                <a:latin typeface="Times New Roman" pitchFamily="18" charset="0"/>
              </a:defRPr>
            </a:lvl3pPr>
            <a:lvl4pPr>
              <a:defRPr sz="2400">
                <a:solidFill>
                  <a:schemeClr val="tx1"/>
                </a:solidFill>
                <a:latin typeface="Times New Roman" pitchFamily="18" charset="0"/>
              </a:defRPr>
            </a:lvl4pPr>
            <a:lvl5pPr>
              <a:defRPr sz="2400">
                <a:solidFill>
                  <a:schemeClr val="tx1"/>
                </a:solidFill>
                <a:latin typeface="Times New Roman" pitchFamily="18" charset="0"/>
              </a:defRPr>
            </a:lvl5pPr>
            <a:lvl6pPr fontAlgn="base">
              <a:spcBef>
                <a:spcPct val="0"/>
              </a:spcBef>
              <a:spcAft>
                <a:spcPct val="0"/>
              </a:spcAft>
              <a:defRPr sz="2400">
                <a:solidFill>
                  <a:schemeClr val="tx1"/>
                </a:solidFill>
                <a:latin typeface="Times New Roman" pitchFamily="18" charset="0"/>
              </a:defRPr>
            </a:lvl6pPr>
            <a:lvl7pPr fontAlgn="base">
              <a:spcBef>
                <a:spcPct val="0"/>
              </a:spcBef>
              <a:spcAft>
                <a:spcPct val="0"/>
              </a:spcAft>
              <a:defRPr sz="2400">
                <a:solidFill>
                  <a:schemeClr val="tx1"/>
                </a:solidFill>
                <a:latin typeface="Times New Roman" pitchFamily="18" charset="0"/>
              </a:defRPr>
            </a:lvl7pPr>
            <a:lvl8pPr fontAlgn="base">
              <a:spcBef>
                <a:spcPct val="0"/>
              </a:spcBef>
              <a:spcAft>
                <a:spcPct val="0"/>
              </a:spcAft>
              <a:defRPr sz="2400">
                <a:solidFill>
                  <a:schemeClr val="tx1"/>
                </a:solidFill>
                <a:latin typeface="Times New Roman" pitchFamily="18" charset="0"/>
              </a:defRPr>
            </a:lvl8pPr>
            <a:lvl9pPr fontAlgn="base">
              <a:spcBef>
                <a:spcPct val="0"/>
              </a:spcBef>
              <a:spcAft>
                <a:spcPct val="0"/>
              </a:spcAft>
              <a:defRPr sz="2400">
                <a:solidFill>
                  <a:schemeClr val="tx1"/>
                </a:solidFill>
                <a:latin typeface="Times New Roman" pitchFamily="18" charset="0"/>
              </a:defRPr>
            </a:lvl9pPr>
          </a:lstStyle>
          <a:p>
            <a:pPr>
              <a:spcBef>
                <a:spcPct val="50000"/>
              </a:spcBef>
              <a:buFontTx/>
              <a:buChar char="•"/>
            </a:pPr>
            <a:r>
              <a:rPr lang="en-US" sz="1800"/>
              <a:t>Neurons communicate via electrical signaling</a:t>
            </a:r>
          </a:p>
          <a:p>
            <a:pPr>
              <a:spcBef>
                <a:spcPct val="50000"/>
              </a:spcBef>
              <a:buFontTx/>
              <a:buChar char="•"/>
            </a:pPr>
            <a:r>
              <a:rPr lang="en-US" sz="1800"/>
              <a:t>They are </a:t>
            </a:r>
            <a:r>
              <a:rPr lang="en-US" sz="1800" i="1">
                <a:solidFill>
                  <a:srgbClr val="FF3300"/>
                </a:solidFill>
              </a:rPr>
              <a:t>excitable</a:t>
            </a:r>
          </a:p>
          <a:p>
            <a:pPr>
              <a:spcBef>
                <a:spcPct val="50000"/>
              </a:spcBef>
              <a:buFontTx/>
              <a:buChar char="•"/>
            </a:pPr>
            <a:r>
              <a:rPr lang="en-US" sz="1800"/>
              <a:t>Structurally the soma (cell body) has an extensive ER and prominent nucleoli</a:t>
            </a:r>
          </a:p>
          <a:p>
            <a:pPr>
              <a:spcBef>
                <a:spcPct val="50000"/>
              </a:spcBef>
              <a:buFontTx/>
              <a:buChar char="•"/>
            </a:pPr>
            <a:r>
              <a:rPr lang="en-US" sz="1800"/>
              <a:t>Long appendages or processes:</a:t>
            </a:r>
          </a:p>
          <a:p>
            <a:pPr lvl="1">
              <a:spcBef>
                <a:spcPct val="50000"/>
              </a:spcBef>
              <a:buFontTx/>
              <a:buChar char="•"/>
            </a:pPr>
            <a:r>
              <a:rPr lang="en-US" sz="1800"/>
              <a:t>Dendrites (receive info)</a:t>
            </a:r>
          </a:p>
          <a:p>
            <a:pPr lvl="1">
              <a:spcBef>
                <a:spcPct val="50000"/>
              </a:spcBef>
              <a:buFontTx/>
              <a:buChar char="•"/>
            </a:pPr>
            <a:r>
              <a:rPr lang="en-US" sz="1800"/>
              <a:t>Axons (deliver info); some are covered by </a:t>
            </a:r>
            <a:r>
              <a:rPr lang="en-US" sz="1800" i="1"/>
              <a:t>myelin</a:t>
            </a:r>
            <a:endParaRPr lang="en-US" sz="1800"/>
          </a:p>
        </p:txBody>
      </p:sp>
      <p:sp>
        <p:nvSpPr>
          <p:cNvPr id="4101" name="Text Box 5"/>
          <p:cNvSpPr txBox="1">
            <a:spLocks noChangeArrowheads="1"/>
          </p:cNvSpPr>
          <p:nvPr/>
        </p:nvSpPr>
        <p:spPr bwMode="auto">
          <a:xfrm>
            <a:off x="7823200" y="5562601"/>
            <a:ext cx="4368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i="1"/>
              <a:t>A collection of axons is called a NERVE</a:t>
            </a:r>
          </a:p>
        </p:txBody>
      </p:sp>
    </p:spTree>
    <p:extLst>
      <p:ext uri="{BB962C8B-B14F-4D97-AF65-F5344CB8AC3E}">
        <p14:creationId xmlns:p14="http://schemas.microsoft.com/office/powerpoint/2010/main" val="25079982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1074" name="Rectangle 1026"/>
          <p:cNvSpPr>
            <a:spLocks noGrp="1" noChangeArrowheads="1"/>
          </p:cNvSpPr>
          <p:nvPr>
            <p:ph type="title"/>
          </p:nvPr>
        </p:nvSpPr>
        <p:spPr/>
        <p:txBody>
          <a:bodyPr/>
          <a:lstStyle/>
          <a:p>
            <a:r>
              <a:rPr lang="en-US"/>
              <a:t>Types of Neurons</a:t>
            </a:r>
          </a:p>
        </p:txBody>
      </p:sp>
      <p:sp>
        <p:nvSpPr>
          <p:cNvPr id="131075" name="Rectangle 1027"/>
          <p:cNvSpPr>
            <a:spLocks noGrp="1" noChangeArrowheads="1"/>
          </p:cNvSpPr>
          <p:nvPr>
            <p:ph type="body" idx="1"/>
          </p:nvPr>
        </p:nvSpPr>
        <p:spPr>
          <a:xfrm>
            <a:off x="569343" y="1752600"/>
            <a:ext cx="9895457" cy="4419600"/>
          </a:xfrm>
        </p:spPr>
        <p:txBody>
          <a:bodyPr/>
          <a:lstStyle/>
          <a:p>
            <a:pPr>
              <a:lnSpc>
                <a:spcPct val="90000"/>
              </a:lnSpc>
              <a:spcBef>
                <a:spcPts val="500"/>
              </a:spcBef>
              <a:spcAft>
                <a:spcPts val="500"/>
              </a:spcAft>
            </a:pPr>
            <a:r>
              <a:rPr lang="en-US" sz="2800" dirty="0"/>
              <a:t>Motor (Efferent) neuron - output</a:t>
            </a:r>
          </a:p>
          <a:p>
            <a:pPr lvl="1">
              <a:lnSpc>
                <a:spcPct val="90000"/>
              </a:lnSpc>
              <a:spcBef>
                <a:spcPts val="500"/>
              </a:spcBef>
              <a:spcAft>
                <a:spcPts val="500"/>
              </a:spcAft>
            </a:pPr>
            <a:r>
              <a:rPr lang="en-US" sz="2400" dirty="0"/>
              <a:t>part of the PNS </a:t>
            </a:r>
          </a:p>
          <a:p>
            <a:pPr lvl="1">
              <a:lnSpc>
                <a:spcPct val="90000"/>
              </a:lnSpc>
              <a:spcBef>
                <a:spcPts val="500"/>
              </a:spcBef>
              <a:spcAft>
                <a:spcPts val="500"/>
              </a:spcAft>
            </a:pPr>
            <a:r>
              <a:rPr lang="en-US" dirty="0"/>
              <a:t>transmit signals from CNS to effector tissues (muscle, gland cells)</a:t>
            </a:r>
          </a:p>
          <a:p>
            <a:pPr lvl="1">
              <a:lnSpc>
                <a:spcPct val="90000"/>
              </a:lnSpc>
              <a:spcBef>
                <a:spcPts val="500"/>
              </a:spcBef>
              <a:spcAft>
                <a:spcPts val="500"/>
              </a:spcAft>
            </a:pPr>
            <a:r>
              <a:rPr lang="en-US" dirty="0"/>
              <a:t>somatic motor neurons </a:t>
            </a:r>
          </a:p>
          <a:p>
            <a:pPr lvl="2">
              <a:lnSpc>
                <a:spcPct val="90000"/>
              </a:lnSpc>
              <a:spcAft>
                <a:spcPts val="500"/>
              </a:spcAft>
            </a:pPr>
            <a:r>
              <a:rPr lang="en-US" sz="2400" dirty="0"/>
              <a:t>skeletal muscle contraction </a:t>
            </a:r>
          </a:p>
          <a:p>
            <a:pPr lvl="2">
              <a:lnSpc>
                <a:spcPct val="90000"/>
              </a:lnSpc>
              <a:spcAft>
                <a:spcPts val="500"/>
              </a:spcAft>
            </a:pPr>
            <a:r>
              <a:rPr lang="en-US" sz="2400" dirty="0"/>
              <a:t>both voluntary and reflexive</a:t>
            </a:r>
          </a:p>
          <a:p>
            <a:pPr lvl="1">
              <a:lnSpc>
                <a:spcPct val="90000"/>
              </a:lnSpc>
              <a:spcBef>
                <a:spcPts val="500"/>
              </a:spcBef>
              <a:spcAft>
                <a:spcPts val="500"/>
              </a:spcAft>
            </a:pPr>
            <a:r>
              <a:rPr lang="en-US" dirty="0"/>
              <a:t>autonomic motor neurons</a:t>
            </a:r>
          </a:p>
          <a:p>
            <a:pPr lvl="2">
              <a:lnSpc>
                <a:spcPct val="90000"/>
              </a:lnSpc>
              <a:spcBef>
                <a:spcPts val="500"/>
              </a:spcBef>
              <a:spcAft>
                <a:spcPts val="500"/>
              </a:spcAft>
            </a:pPr>
            <a:r>
              <a:rPr lang="en-US" sz="2400" dirty="0"/>
              <a:t>smooth muscle, cardiac muscle, and glands </a:t>
            </a:r>
          </a:p>
          <a:p>
            <a:pPr lvl="2">
              <a:lnSpc>
                <a:spcPct val="90000"/>
              </a:lnSpc>
              <a:spcBef>
                <a:spcPts val="500"/>
              </a:spcBef>
              <a:spcAft>
                <a:spcPts val="500"/>
              </a:spcAft>
            </a:pPr>
            <a:r>
              <a:rPr lang="en-US" sz="2400" dirty="0"/>
              <a:t>involuntary</a:t>
            </a:r>
          </a:p>
        </p:txBody>
      </p:sp>
    </p:spTree>
    <p:extLst>
      <p:ext uri="{BB962C8B-B14F-4D97-AF65-F5344CB8AC3E}">
        <p14:creationId xmlns:p14="http://schemas.microsoft.com/office/powerpoint/2010/main" val="8295212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1075">
                                            <p:txEl>
                                              <p:pRg st="0" end="0"/>
                                            </p:txEl>
                                          </p:spTgt>
                                        </p:tgtEl>
                                        <p:attrNameLst>
                                          <p:attrName>style.visibility</p:attrName>
                                        </p:attrNameLst>
                                      </p:cBhvr>
                                      <p:to>
                                        <p:strVal val="visible"/>
                                      </p:to>
                                    </p:set>
                                    <p:anim calcmode="lin" valueType="num">
                                      <p:cBhvr additive="base">
                                        <p:cTn id="7" dur="500" fill="hold"/>
                                        <p:tgtEl>
                                          <p:spTgt spid="13107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3107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1075">
                                            <p:txEl>
                                              <p:pRg st="1" end="1"/>
                                            </p:txEl>
                                          </p:spTgt>
                                        </p:tgtEl>
                                        <p:attrNameLst>
                                          <p:attrName>style.visibility</p:attrName>
                                        </p:attrNameLst>
                                      </p:cBhvr>
                                      <p:to>
                                        <p:strVal val="visible"/>
                                      </p:to>
                                    </p:set>
                                    <p:anim calcmode="lin" valueType="num">
                                      <p:cBhvr additive="base">
                                        <p:cTn id="13" dur="500" fill="hold"/>
                                        <p:tgtEl>
                                          <p:spTgt spid="13107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3107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31075">
                                            <p:txEl>
                                              <p:pRg st="2" end="2"/>
                                            </p:txEl>
                                          </p:spTgt>
                                        </p:tgtEl>
                                        <p:attrNameLst>
                                          <p:attrName>style.visibility</p:attrName>
                                        </p:attrNameLst>
                                      </p:cBhvr>
                                      <p:to>
                                        <p:strVal val="visible"/>
                                      </p:to>
                                    </p:set>
                                    <p:anim calcmode="lin" valueType="num">
                                      <p:cBhvr additive="base">
                                        <p:cTn id="19" dur="500" fill="hold"/>
                                        <p:tgtEl>
                                          <p:spTgt spid="13107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3107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31075">
                                            <p:txEl>
                                              <p:pRg st="3" end="3"/>
                                            </p:txEl>
                                          </p:spTgt>
                                        </p:tgtEl>
                                        <p:attrNameLst>
                                          <p:attrName>style.visibility</p:attrName>
                                        </p:attrNameLst>
                                      </p:cBhvr>
                                      <p:to>
                                        <p:strVal val="visible"/>
                                      </p:to>
                                    </p:set>
                                    <p:anim calcmode="lin" valueType="num">
                                      <p:cBhvr additive="base">
                                        <p:cTn id="25" dur="500" fill="hold"/>
                                        <p:tgtEl>
                                          <p:spTgt spid="13107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31075">
                                            <p:txEl>
                                              <p:pRg st="3" end="3"/>
                                            </p:tx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131075">
                                            <p:txEl>
                                              <p:pRg st="4" end="4"/>
                                            </p:txEl>
                                          </p:spTgt>
                                        </p:tgtEl>
                                        <p:attrNameLst>
                                          <p:attrName>style.visibility</p:attrName>
                                        </p:attrNameLst>
                                      </p:cBhvr>
                                      <p:to>
                                        <p:strVal val="visible"/>
                                      </p:to>
                                    </p:set>
                                    <p:anim calcmode="lin" valueType="num">
                                      <p:cBhvr additive="base">
                                        <p:cTn id="29" dur="500" fill="hold"/>
                                        <p:tgtEl>
                                          <p:spTgt spid="131075">
                                            <p:txEl>
                                              <p:pRg st="4" end="4"/>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131075">
                                            <p:txEl>
                                              <p:pRg st="4" end="4"/>
                                            </p:txEl>
                                          </p:spTgt>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131075">
                                            <p:txEl>
                                              <p:pRg st="5" end="5"/>
                                            </p:txEl>
                                          </p:spTgt>
                                        </p:tgtEl>
                                        <p:attrNameLst>
                                          <p:attrName>style.visibility</p:attrName>
                                        </p:attrNameLst>
                                      </p:cBhvr>
                                      <p:to>
                                        <p:strVal val="visible"/>
                                      </p:to>
                                    </p:set>
                                    <p:anim calcmode="lin" valueType="num">
                                      <p:cBhvr additive="base">
                                        <p:cTn id="33" dur="500" fill="hold"/>
                                        <p:tgtEl>
                                          <p:spTgt spid="131075">
                                            <p:txEl>
                                              <p:pRg st="5" end="5"/>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3107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131075">
                                            <p:txEl>
                                              <p:pRg st="6" end="6"/>
                                            </p:txEl>
                                          </p:spTgt>
                                        </p:tgtEl>
                                        <p:attrNameLst>
                                          <p:attrName>style.visibility</p:attrName>
                                        </p:attrNameLst>
                                      </p:cBhvr>
                                      <p:to>
                                        <p:strVal val="visible"/>
                                      </p:to>
                                    </p:set>
                                    <p:anim calcmode="lin" valueType="num">
                                      <p:cBhvr additive="base">
                                        <p:cTn id="39" dur="500" fill="hold"/>
                                        <p:tgtEl>
                                          <p:spTgt spid="131075">
                                            <p:txEl>
                                              <p:pRg st="6" end="6"/>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131075">
                                            <p:txEl>
                                              <p:pRg st="6" end="6"/>
                                            </p:txEl>
                                          </p:spTgt>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31075">
                                            <p:txEl>
                                              <p:pRg st="7" end="7"/>
                                            </p:txEl>
                                          </p:spTgt>
                                        </p:tgtEl>
                                        <p:attrNameLst>
                                          <p:attrName>style.visibility</p:attrName>
                                        </p:attrNameLst>
                                      </p:cBhvr>
                                      <p:to>
                                        <p:strVal val="visible"/>
                                      </p:to>
                                    </p:set>
                                    <p:anim calcmode="lin" valueType="num">
                                      <p:cBhvr additive="base">
                                        <p:cTn id="43" dur="500" fill="hold"/>
                                        <p:tgtEl>
                                          <p:spTgt spid="131075">
                                            <p:txEl>
                                              <p:pRg st="7" end="7"/>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31075">
                                            <p:txEl>
                                              <p:pRg st="7" end="7"/>
                                            </p:txEl>
                                          </p:spTgt>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131075">
                                            <p:txEl>
                                              <p:pRg st="8" end="8"/>
                                            </p:txEl>
                                          </p:spTgt>
                                        </p:tgtEl>
                                        <p:attrNameLst>
                                          <p:attrName>style.visibility</p:attrName>
                                        </p:attrNameLst>
                                      </p:cBhvr>
                                      <p:to>
                                        <p:strVal val="visible"/>
                                      </p:to>
                                    </p:set>
                                    <p:anim calcmode="lin" valueType="num">
                                      <p:cBhvr additive="base">
                                        <p:cTn id="47" dur="500" fill="hold"/>
                                        <p:tgtEl>
                                          <p:spTgt spid="131075">
                                            <p:txEl>
                                              <p:pRg st="8" end="8"/>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131075">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49" dur="indefinite" nodeType="mainSeq">
                <p:childTnLst>
                  <p:par>
                    <p:cTn id="50" fill="hold" nodeType="clickPar">
                      <p:stCondLst>
                        <p:cond delay="indefinite"/>
                      </p:stCondLst>
                      <p:childTnLst>
                        <p:par>
                          <p:cTn id="51" fill="hold" nodeType="withGroup">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131075">
                                            <p:txEl>
                                              <p:pRg st="0" end="0"/>
                                            </p:txEl>
                                          </p:spTgt>
                                        </p:tgtEl>
                                        <p:attrNameLst>
                                          <p:attrName>style.visibility</p:attrName>
                                        </p:attrNameLst>
                                      </p:cBhvr>
                                      <p:to>
                                        <p:strVal val="visible"/>
                                      </p:to>
                                    </p:set>
                                    <p:anim calcmode="lin" valueType="num">
                                      <p:cBhvr additive="base">
                                        <p:cTn id="54" dur="500" fill="hold"/>
                                        <p:tgtEl>
                                          <p:spTgt spid="131075">
                                            <p:txEl>
                                              <p:pRg st="0" end="0"/>
                                            </p:txEl>
                                          </p:spTgt>
                                        </p:tgtEl>
                                        <p:attrNameLst>
                                          <p:attrName>ppt_x</p:attrName>
                                        </p:attrNameLst>
                                      </p:cBhvr>
                                      <p:tavLst>
                                        <p:tav tm="0">
                                          <p:val>
                                            <p:strVal val="0-#ppt_w/2"/>
                                          </p:val>
                                        </p:tav>
                                        <p:tav tm="100000">
                                          <p:val>
                                            <p:strVal val="#ppt_x"/>
                                          </p:val>
                                        </p:tav>
                                      </p:tavLst>
                                    </p:anim>
                                    <p:anim calcmode="lin" valueType="num">
                                      <p:cBhvr additive="base">
                                        <p:cTn id="55" dur="500" fill="hold"/>
                                        <p:tgtEl>
                                          <p:spTgt spid="13107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ntr" presetSubtype="8" fill="hold" grpId="0" nodeType="clickEffect">
                                  <p:stCondLst>
                                    <p:cond delay="0"/>
                                  </p:stCondLst>
                                  <p:childTnLst>
                                    <p:set>
                                      <p:cBhvr>
                                        <p:cTn id="59" dur="1" fill="hold">
                                          <p:stCondLst>
                                            <p:cond delay="0"/>
                                          </p:stCondLst>
                                        </p:cTn>
                                        <p:tgtEl>
                                          <p:spTgt spid="131075">
                                            <p:txEl>
                                              <p:pRg st="1" end="1"/>
                                            </p:txEl>
                                          </p:spTgt>
                                        </p:tgtEl>
                                        <p:attrNameLst>
                                          <p:attrName>style.visibility</p:attrName>
                                        </p:attrNameLst>
                                      </p:cBhvr>
                                      <p:to>
                                        <p:strVal val="visible"/>
                                      </p:to>
                                    </p:set>
                                    <p:anim calcmode="lin" valueType="num">
                                      <p:cBhvr additive="base">
                                        <p:cTn id="60" dur="500" fill="hold"/>
                                        <p:tgtEl>
                                          <p:spTgt spid="131075">
                                            <p:txEl>
                                              <p:pRg st="1" end="1"/>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13107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2" presetClass="entr" presetSubtype="8" fill="hold" grpId="0" nodeType="clickEffect">
                                  <p:stCondLst>
                                    <p:cond delay="0"/>
                                  </p:stCondLst>
                                  <p:childTnLst>
                                    <p:set>
                                      <p:cBhvr>
                                        <p:cTn id="65" dur="1" fill="hold">
                                          <p:stCondLst>
                                            <p:cond delay="0"/>
                                          </p:stCondLst>
                                        </p:cTn>
                                        <p:tgtEl>
                                          <p:spTgt spid="131075">
                                            <p:txEl>
                                              <p:pRg st="2" end="2"/>
                                            </p:txEl>
                                          </p:spTgt>
                                        </p:tgtEl>
                                        <p:attrNameLst>
                                          <p:attrName>style.visibility</p:attrName>
                                        </p:attrNameLst>
                                      </p:cBhvr>
                                      <p:to>
                                        <p:strVal val="visible"/>
                                      </p:to>
                                    </p:set>
                                    <p:anim calcmode="lin" valueType="num">
                                      <p:cBhvr additive="base">
                                        <p:cTn id="66" dur="500" fill="hold"/>
                                        <p:tgtEl>
                                          <p:spTgt spid="131075">
                                            <p:txEl>
                                              <p:pRg st="2" end="2"/>
                                            </p:txEl>
                                          </p:spTgt>
                                        </p:tgtEl>
                                        <p:attrNameLst>
                                          <p:attrName>ppt_x</p:attrName>
                                        </p:attrNameLst>
                                      </p:cBhvr>
                                      <p:tavLst>
                                        <p:tav tm="0">
                                          <p:val>
                                            <p:strVal val="0-#ppt_w/2"/>
                                          </p:val>
                                        </p:tav>
                                        <p:tav tm="100000">
                                          <p:val>
                                            <p:strVal val="#ppt_x"/>
                                          </p:val>
                                        </p:tav>
                                      </p:tavLst>
                                    </p:anim>
                                    <p:anim calcmode="lin" valueType="num">
                                      <p:cBhvr additive="base">
                                        <p:cTn id="67" dur="500" fill="hold"/>
                                        <p:tgtEl>
                                          <p:spTgt spid="13107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2" presetClass="entr" presetSubtype="8" fill="hold" grpId="0" nodeType="clickEffect">
                                  <p:stCondLst>
                                    <p:cond delay="0"/>
                                  </p:stCondLst>
                                  <p:childTnLst>
                                    <p:set>
                                      <p:cBhvr>
                                        <p:cTn id="71" dur="1" fill="hold">
                                          <p:stCondLst>
                                            <p:cond delay="0"/>
                                          </p:stCondLst>
                                        </p:cTn>
                                        <p:tgtEl>
                                          <p:spTgt spid="131075">
                                            <p:txEl>
                                              <p:pRg st="3" end="3"/>
                                            </p:txEl>
                                          </p:spTgt>
                                        </p:tgtEl>
                                        <p:attrNameLst>
                                          <p:attrName>style.visibility</p:attrName>
                                        </p:attrNameLst>
                                      </p:cBhvr>
                                      <p:to>
                                        <p:strVal val="visible"/>
                                      </p:to>
                                    </p:set>
                                    <p:anim calcmode="lin" valueType="num">
                                      <p:cBhvr additive="base">
                                        <p:cTn id="72" dur="500" fill="hold"/>
                                        <p:tgtEl>
                                          <p:spTgt spid="131075">
                                            <p:txEl>
                                              <p:pRg st="3" end="3"/>
                                            </p:txEl>
                                          </p:spTgt>
                                        </p:tgtEl>
                                        <p:attrNameLst>
                                          <p:attrName>ppt_x</p:attrName>
                                        </p:attrNameLst>
                                      </p:cBhvr>
                                      <p:tavLst>
                                        <p:tav tm="0">
                                          <p:val>
                                            <p:strVal val="0-#ppt_w/2"/>
                                          </p:val>
                                        </p:tav>
                                        <p:tav tm="100000">
                                          <p:val>
                                            <p:strVal val="#ppt_x"/>
                                          </p:val>
                                        </p:tav>
                                      </p:tavLst>
                                    </p:anim>
                                    <p:anim calcmode="lin" valueType="num">
                                      <p:cBhvr additive="base">
                                        <p:cTn id="73" dur="500" fill="hold"/>
                                        <p:tgtEl>
                                          <p:spTgt spid="131075">
                                            <p:txEl>
                                              <p:pRg st="3" end="3"/>
                                            </p:txEl>
                                          </p:spTgt>
                                        </p:tgtEl>
                                        <p:attrNameLst>
                                          <p:attrName>ppt_y</p:attrName>
                                        </p:attrNameLst>
                                      </p:cBhvr>
                                      <p:tavLst>
                                        <p:tav tm="0">
                                          <p:val>
                                            <p:strVal val="#ppt_y"/>
                                          </p:val>
                                        </p:tav>
                                        <p:tav tm="100000">
                                          <p:val>
                                            <p:strVal val="#ppt_y"/>
                                          </p:val>
                                        </p:tav>
                                      </p:tavLst>
                                    </p:anim>
                                  </p:childTnLst>
                                </p:cTn>
                              </p:par>
                              <p:par>
                                <p:cTn id="74" presetID="2" presetClass="entr" presetSubtype="8" fill="hold" grpId="0" nodeType="withEffect">
                                  <p:stCondLst>
                                    <p:cond delay="0"/>
                                  </p:stCondLst>
                                  <p:childTnLst>
                                    <p:set>
                                      <p:cBhvr>
                                        <p:cTn id="75" dur="1" fill="hold">
                                          <p:stCondLst>
                                            <p:cond delay="0"/>
                                          </p:stCondLst>
                                        </p:cTn>
                                        <p:tgtEl>
                                          <p:spTgt spid="131075">
                                            <p:txEl>
                                              <p:pRg st="4" end="4"/>
                                            </p:txEl>
                                          </p:spTgt>
                                        </p:tgtEl>
                                        <p:attrNameLst>
                                          <p:attrName>style.visibility</p:attrName>
                                        </p:attrNameLst>
                                      </p:cBhvr>
                                      <p:to>
                                        <p:strVal val="visible"/>
                                      </p:to>
                                    </p:set>
                                    <p:anim calcmode="lin" valueType="num">
                                      <p:cBhvr additive="base">
                                        <p:cTn id="76" dur="500" fill="hold"/>
                                        <p:tgtEl>
                                          <p:spTgt spid="131075">
                                            <p:txEl>
                                              <p:pRg st="4" end="4"/>
                                            </p:txEl>
                                          </p:spTgt>
                                        </p:tgtEl>
                                        <p:attrNameLst>
                                          <p:attrName>ppt_x</p:attrName>
                                        </p:attrNameLst>
                                      </p:cBhvr>
                                      <p:tavLst>
                                        <p:tav tm="0">
                                          <p:val>
                                            <p:strVal val="0-#ppt_w/2"/>
                                          </p:val>
                                        </p:tav>
                                        <p:tav tm="100000">
                                          <p:val>
                                            <p:strVal val="#ppt_x"/>
                                          </p:val>
                                        </p:tav>
                                      </p:tavLst>
                                    </p:anim>
                                    <p:anim calcmode="lin" valueType="num">
                                      <p:cBhvr additive="base">
                                        <p:cTn id="77" dur="500" fill="hold"/>
                                        <p:tgtEl>
                                          <p:spTgt spid="131075">
                                            <p:txEl>
                                              <p:pRg st="4" end="4"/>
                                            </p:txEl>
                                          </p:spTgt>
                                        </p:tgtEl>
                                        <p:attrNameLst>
                                          <p:attrName>ppt_y</p:attrName>
                                        </p:attrNameLst>
                                      </p:cBhvr>
                                      <p:tavLst>
                                        <p:tav tm="0">
                                          <p:val>
                                            <p:strVal val="#ppt_y"/>
                                          </p:val>
                                        </p:tav>
                                        <p:tav tm="100000">
                                          <p:val>
                                            <p:strVal val="#ppt_y"/>
                                          </p:val>
                                        </p:tav>
                                      </p:tavLst>
                                    </p:anim>
                                  </p:childTnLst>
                                </p:cTn>
                              </p:par>
                              <p:par>
                                <p:cTn id="78" presetID="2" presetClass="entr" presetSubtype="8" fill="hold" grpId="0" nodeType="withEffect">
                                  <p:stCondLst>
                                    <p:cond delay="0"/>
                                  </p:stCondLst>
                                  <p:childTnLst>
                                    <p:set>
                                      <p:cBhvr>
                                        <p:cTn id="79" dur="1" fill="hold">
                                          <p:stCondLst>
                                            <p:cond delay="0"/>
                                          </p:stCondLst>
                                        </p:cTn>
                                        <p:tgtEl>
                                          <p:spTgt spid="131075">
                                            <p:txEl>
                                              <p:pRg st="5" end="5"/>
                                            </p:txEl>
                                          </p:spTgt>
                                        </p:tgtEl>
                                        <p:attrNameLst>
                                          <p:attrName>style.visibility</p:attrName>
                                        </p:attrNameLst>
                                      </p:cBhvr>
                                      <p:to>
                                        <p:strVal val="visible"/>
                                      </p:to>
                                    </p:set>
                                    <p:anim calcmode="lin" valueType="num">
                                      <p:cBhvr additive="base">
                                        <p:cTn id="80" dur="500" fill="hold"/>
                                        <p:tgtEl>
                                          <p:spTgt spid="131075">
                                            <p:txEl>
                                              <p:pRg st="5" end="5"/>
                                            </p:txEl>
                                          </p:spTgt>
                                        </p:tgtEl>
                                        <p:attrNameLst>
                                          <p:attrName>ppt_x</p:attrName>
                                        </p:attrNameLst>
                                      </p:cBhvr>
                                      <p:tavLst>
                                        <p:tav tm="0">
                                          <p:val>
                                            <p:strVal val="0-#ppt_w/2"/>
                                          </p:val>
                                        </p:tav>
                                        <p:tav tm="100000">
                                          <p:val>
                                            <p:strVal val="#ppt_x"/>
                                          </p:val>
                                        </p:tav>
                                      </p:tavLst>
                                    </p:anim>
                                    <p:anim calcmode="lin" valueType="num">
                                      <p:cBhvr additive="base">
                                        <p:cTn id="81" dur="500" fill="hold"/>
                                        <p:tgtEl>
                                          <p:spTgt spid="13107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82" fill="hold" nodeType="clickPar">
                      <p:stCondLst>
                        <p:cond delay="indefinite"/>
                      </p:stCondLst>
                      <p:childTnLst>
                        <p:par>
                          <p:cTn id="83" fill="hold" nodeType="withGroup">
                            <p:stCondLst>
                              <p:cond delay="0"/>
                            </p:stCondLst>
                            <p:childTnLst>
                              <p:par>
                                <p:cTn id="84" presetID="2" presetClass="entr" presetSubtype="8" fill="hold" grpId="0" nodeType="clickEffect">
                                  <p:stCondLst>
                                    <p:cond delay="0"/>
                                  </p:stCondLst>
                                  <p:childTnLst>
                                    <p:set>
                                      <p:cBhvr>
                                        <p:cTn id="85" dur="1" fill="hold">
                                          <p:stCondLst>
                                            <p:cond delay="0"/>
                                          </p:stCondLst>
                                        </p:cTn>
                                        <p:tgtEl>
                                          <p:spTgt spid="131075">
                                            <p:txEl>
                                              <p:pRg st="6" end="6"/>
                                            </p:txEl>
                                          </p:spTgt>
                                        </p:tgtEl>
                                        <p:attrNameLst>
                                          <p:attrName>style.visibility</p:attrName>
                                        </p:attrNameLst>
                                      </p:cBhvr>
                                      <p:to>
                                        <p:strVal val="visible"/>
                                      </p:to>
                                    </p:set>
                                    <p:anim calcmode="lin" valueType="num">
                                      <p:cBhvr additive="base">
                                        <p:cTn id="86" dur="500" fill="hold"/>
                                        <p:tgtEl>
                                          <p:spTgt spid="131075">
                                            <p:txEl>
                                              <p:pRg st="6" end="6"/>
                                            </p:txEl>
                                          </p:spTgt>
                                        </p:tgtEl>
                                        <p:attrNameLst>
                                          <p:attrName>ppt_x</p:attrName>
                                        </p:attrNameLst>
                                      </p:cBhvr>
                                      <p:tavLst>
                                        <p:tav tm="0">
                                          <p:val>
                                            <p:strVal val="0-#ppt_w/2"/>
                                          </p:val>
                                        </p:tav>
                                        <p:tav tm="100000">
                                          <p:val>
                                            <p:strVal val="#ppt_x"/>
                                          </p:val>
                                        </p:tav>
                                      </p:tavLst>
                                    </p:anim>
                                    <p:anim calcmode="lin" valueType="num">
                                      <p:cBhvr additive="base">
                                        <p:cTn id="87" dur="500" fill="hold"/>
                                        <p:tgtEl>
                                          <p:spTgt spid="131075">
                                            <p:txEl>
                                              <p:pRg st="6" end="6"/>
                                            </p:txEl>
                                          </p:spTgt>
                                        </p:tgtEl>
                                        <p:attrNameLst>
                                          <p:attrName>ppt_y</p:attrName>
                                        </p:attrNameLst>
                                      </p:cBhvr>
                                      <p:tavLst>
                                        <p:tav tm="0">
                                          <p:val>
                                            <p:strVal val="#ppt_y"/>
                                          </p:val>
                                        </p:tav>
                                        <p:tav tm="100000">
                                          <p:val>
                                            <p:strVal val="#ppt_y"/>
                                          </p:val>
                                        </p:tav>
                                      </p:tavLst>
                                    </p:anim>
                                  </p:childTnLst>
                                </p:cTn>
                              </p:par>
                              <p:par>
                                <p:cTn id="88" presetID="2" presetClass="entr" presetSubtype="8" fill="hold" grpId="0" nodeType="withEffect">
                                  <p:stCondLst>
                                    <p:cond delay="0"/>
                                  </p:stCondLst>
                                  <p:childTnLst>
                                    <p:set>
                                      <p:cBhvr>
                                        <p:cTn id="89" dur="1" fill="hold">
                                          <p:stCondLst>
                                            <p:cond delay="0"/>
                                          </p:stCondLst>
                                        </p:cTn>
                                        <p:tgtEl>
                                          <p:spTgt spid="131075">
                                            <p:txEl>
                                              <p:pRg st="7" end="7"/>
                                            </p:txEl>
                                          </p:spTgt>
                                        </p:tgtEl>
                                        <p:attrNameLst>
                                          <p:attrName>style.visibility</p:attrName>
                                        </p:attrNameLst>
                                      </p:cBhvr>
                                      <p:to>
                                        <p:strVal val="visible"/>
                                      </p:to>
                                    </p:set>
                                    <p:anim calcmode="lin" valueType="num">
                                      <p:cBhvr additive="base">
                                        <p:cTn id="90" dur="500" fill="hold"/>
                                        <p:tgtEl>
                                          <p:spTgt spid="131075">
                                            <p:txEl>
                                              <p:pRg st="7" end="7"/>
                                            </p:txEl>
                                          </p:spTgt>
                                        </p:tgtEl>
                                        <p:attrNameLst>
                                          <p:attrName>ppt_x</p:attrName>
                                        </p:attrNameLst>
                                      </p:cBhvr>
                                      <p:tavLst>
                                        <p:tav tm="0">
                                          <p:val>
                                            <p:strVal val="0-#ppt_w/2"/>
                                          </p:val>
                                        </p:tav>
                                        <p:tav tm="100000">
                                          <p:val>
                                            <p:strVal val="#ppt_x"/>
                                          </p:val>
                                        </p:tav>
                                      </p:tavLst>
                                    </p:anim>
                                    <p:anim calcmode="lin" valueType="num">
                                      <p:cBhvr additive="base">
                                        <p:cTn id="91" dur="500" fill="hold"/>
                                        <p:tgtEl>
                                          <p:spTgt spid="131075">
                                            <p:txEl>
                                              <p:pRg st="7" end="7"/>
                                            </p:txEl>
                                          </p:spTgt>
                                        </p:tgtEl>
                                        <p:attrNameLst>
                                          <p:attrName>ppt_y</p:attrName>
                                        </p:attrNameLst>
                                      </p:cBhvr>
                                      <p:tavLst>
                                        <p:tav tm="0">
                                          <p:val>
                                            <p:strVal val="#ppt_y"/>
                                          </p:val>
                                        </p:tav>
                                        <p:tav tm="100000">
                                          <p:val>
                                            <p:strVal val="#ppt_y"/>
                                          </p:val>
                                        </p:tav>
                                      </p:tavLst>
                                    </p:anim>
                                  </p:childTnLst>
                                </p:cTn>
                              </p:par>
                              <p:par>
                                <p:cTn id="92" presetID="2" presetClass="entr" presetSubtype="8" fill="hold" grpId="0" nodeType="withEffect">
                                  <p:stCondLst>
                                    <p:cond delay="0"/>
                                  </p:stCondLst>
                                  <p:childTnLst>
                                    <p:set>
                                      <p:cBhvr>
                                        <p:cTn id="93" dur="1" fill="hold">
                                          <p:stCondLst>
                                            <p:cond delay="0"/>
                                          </p:stCondLst>
                                        </p:cTn>
                                        <p:tgtEl>
                                          <p:spTgt spid="131075">
                                            <p:txEl>
                                              <p:pRg st="8" end="8"/>
                                            </p:txEl>
                                          </p:spTgt>
                                        </p:tgtEl>
                                        <p:attrNameLst>
                                          <p:attrName>style.visibility</p:attrName>
                                        </p:attrNameLst>
                                      </p:cBhvr>
                                      <p:to>
                                        <p:strVal val="visible"/>
                                      </p:to>
                                    </p:set>
                                    <p:anim calcmode="lin" valueType="num">
                                      <p:cBhvr additive="base">
                                        <p:cTn id="94" dur="500" fill="hold"/>
                                        <p:tgtEl>
                                          <p:spTgt spid="131075">
                                            <p:txEl>
                                              <p:pRg st="8" end="8"/>
                                            </p:txEl>
                                          </p:spTgt>
                                        </p:tgtEl>
                                        <p:attrNameLst>
                                          <p:attrName>ppt_x</p:attrName>
                                        </p:attrNameLst>
                                      </p:cBhvr>
                                      <p:tavLst>
                                        <p:tav tm="0">
                                          <p:val>
                                            <p:strVal val="0-#ppt_w/2"/>
                                          </p:val>
                                        </p:tav>
                                        <p:tav tm="100000">
                                          <p:val>
                                            <p:strVal val="#ppt_x"/>
                                          </p:val>
                                        </p:tav>
                                      </p:tavLst>
                                    </p:anim>
                                    <p:anim calcmode="lin" valueType="num">
                                      <p:cBhvr additive="base">
                                        <p:cTn id="95" dur="500" fill="hold"/>
                                        <p:tgtEl>
                                          <p:spTgt spid="131075">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5" grpId="0" build="p" bldLvl="2"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Unipolar neurons</a:t>
            </a:r>
            <a:endParaRPr lang="en-US" dirty="0"/>
          </a:p>
        </p:txBody>
      </p:sp>
      <p:sp>
        <p:nvSpPr>
          <p:cNvPr id="3" name="Text Placeholder 2"/>
          <p:cNvSpPr>
            <a:spLocks noGrp="1"/>
          </p:cNvSpPr>
          <p:nvPr>
            <p:ph type="body" idx="1"/>
          </p:nvPr>
        </p:nvSpPr>
        <p:spPr/>
        <p:txBody>
          <a:bodyPr/>
          <a:lstStyle/>
          <a:p>
            <a:endParaRPr lang="en-US"/>
          </a:p>
        </p:txBody>
      </p:sp>
      <p:pic>
        <p:nvPicPr>
          <p:cNvPr id="4" name="Content Placeholder 3"/>
          <p:cNvPicPr>
            <a:picLocks noGrp="1" noChangeAspect="1"/>
          </p:cNvPicPr>
          <p:nvPr>
            <p:ph sz="half" idx="2"/>
          </p:nvPr>
        </p:nvPicPr>
        <p:blipFill>
          <a:blip r:embed="rId2"/>
          <a:stretch>
            <a:fillRect/>
          </a:stretch>
        </p:blipFill>
        <p:spPr>
          <a:xfrm>
            <a:off x="1017000" y="2505075"/>
            <a:ext cx="4803362" cy="3684588"/>
          </a:xfrm>
          <a:prstGeom prst="rect">
            <a:avLst/>
          </a:prstGeom>
        </p:spPr>
      </p:pic>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lstStyle/>
          <a:p>
            <a:r>
              <a:rPr lang="en-US" sz="3200" dirty="0"/>
              <a:t>Unipolar neurons have one process, with different segments serving as receptive surfaces and releasing terminals. </a:t>
            </a:r>
          </a:p>
          <a:p>
            <a:endParaRPr lang="en-US" dirty="0"/>
          </a:p>
        </p:txBody>
      </p:sp>
    </p:spTree>
    <p:extLst>
      <p:ext uri="{BB962C8B-B14F-4D97-AF65-F5344CB8AC3E}">
        <p14:creationId xmlns:p14="http://schemas.microsoft.com/office/powerpoint/2010/main" val="31331980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7" name="Content Placeholder 6"/>
          <p:cNvPicPr>
            <a:picLocks noGrp="1" noChangeAspect="1"/>
          </p:cNvPicPr>
          <p:nvPr>
            <p:ph sz="half" idx="2"/>
          </p:nvPr>
        </p:nvPicPr>
        <p:blipFill>
          <a:blip r:embed="rId2"/>
          <a:stretch>
            <a:fillRect/>
          </a:stretch>
        </p:blipFill>
        <p:spPr>
          <a:xfrm>
            <a:off x="913470" y="2505075"/>
            <a:ext cx="5010423" cy="3684588"/>
          </a:xfrm>
          <a:prstGeom prst="rect">
            <a:avLst/>
          </a:prstGeom>
        </p:spPr>
      </p:pic>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lstStyle/>
          <a:p>
            <a:r>
              <a:rPr lang="en-US" dirty="0"/>
              <a:t>Unipolar neurons have one process, with different segments serving as receptive surfaces and releasing terminals. </a:t>
            </a:r>
          </a:p>
          <a:p>
            <a:endParaRPr lang="en-US" dirty="0"/>
          </a:p>
        </p:txBody>
      </p:sp>
    </p:spTree>
    <p:extLst>
      <p:ext uri="{BB962C8B-B14F-4D97-AF65-F5344CB8AC3E}">
        <p14:creationId xmlns:p14="http://schemas.microsoft.com/office/powerpoint/2010/main" val="36924125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Bipolar neurons</a:t>
            </a:r>
            <a:endParaRPr lang="en-US" dirty="0"/>
          </a:p>
        </p:txBody>
      </p:sp>
      <p:sp>
        <p:nvSpPr>
          <p:cNvPr id="3" name="Text Placeholder 2"/>
          <p:cNvSpPr>
            <a:spLocks noGrp="1"/>
          </p:cNvSpPr>
          <p:nvPr>
            <p:ph type="body" idx="1"/>
          </p:nvPr>
        </p:nvSpPr>
        <p:spPr/>
        <p:txBody>
          <a:bodyPr/>
          <a:lstStyle/>
          <a:p>
            <a:endParaRPr lang="en-US"/>
          </a:p>
        </p:txBody>
      </p:sp>
      <p:pic>
        <p:nvPicPr>
          <p:cNvPr id="4" name="Content Placeholder 3"/>
          <p:cNvPicPr>
            <a:picLocks noGrp="1" noChangeAspect="1"/>
          </p:cNvPicPr>
          <p:nvPr>
            <p:ph sz="half" idx="2"/>
          </p:nvPr>
        </p:nvPicPr>
        <p:blipFill>
          <a:blip r:embed="rId2"/>
          <a:stretch>
            <a:fillRect/>
          </a:stretch>
        </p:blipFill>
        <p:spPr>
          <a:xfrm>
            <a:off x="1004094" y="3013869"/>
            <a:ext cx="4829175" cy="2667000"/>
          </a:xfrm>
          <a:prstGeom prst="rect">
            <a:avLst/>
          </a:prstGeom>
        </p:spPr>
      </p:pic>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lstStyle/>
          <a:p>
            <a:r>
              <a:rPr lang="en-US" dirty="0"/>
              <a:t>Bipolar neurons have two specialized processes</a:t>
            </a:r>
            <a:r>
              <a:rPr lang="en-US" dirty="0" smtClean="0"/>
              <a:t>:</a:t>
            </a:r>
          </a:p>
          <a:p>
            <a:r>
              <a:rPr lang="en-US" dirty="0" smtClean="0"/>
              <a:t>a </a:t>
            </a:r>
            <a:r>
              <a:rPr lang="en-US" dirty="0"/>
              <a:t>dendrite that carries information to the cell and </a:t>
            </a:r>
            <a:endParaRPr lang="en-US" dirty="0" smtClean="0"/>
          </a:p>
          <a:p>
            <a:r>
              <a:rPr lang="en-US" dirty="0" smtClean="0"/>
              <a:t>an </a:t>
            </a:r>
            <a:r>
              <a:rPr lang="en-US" dirty="0"/>
              <a:t>axon that transmits information from the cell. </a:t>
            </a:r>
          </a:p>
          <a:p>
            <a:endParaRPr lang="en-US" dirty="0"/>
          </a:p>
        </p:txBody>
      </p:sp>
    </p:spTree>
    <p:extLst>
      <p:ext uri="{BB962C8B-B14F-4D97-AF65-F5344CB8AC3E}">
        <p14:creationId xmlns:p14="http://schemas.microsoft.com/office/powerpoint/2010/main" val="41959792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5" name="Text Placeholder 4"/>
          <p:cNvSpPr>
            <a:spLocks noGrp="1"/>
          </p:cNvSpPr>
          <p:nvPr>
            <p:ph type="body" idx="1"/>
          </p:nvPr>
        </p:nvSpPr>
        <p:spPr/>
        <p:txBody>
          <a:bodyPr/>
          <a:lstStyle/>
          <a:p>
            <a:endParaRPr lang="en-US"/>
          </a:p>
        </p:txBody>
      </p:sp>
      <p:pic>
        <p:nvPicPr>
          <p:cNvPr id="4" name="Content Placeholder 3"/>
          <p:cNvPicPr>
            <a:picLocks noGrp="1" noChangeAspect="1"/>
          </p:cNvPicPr>
          <p:nvPr>
            <p:ph sz="half" idx="2"/>
          </p:nvPr>
        </p:nvPicPr>
        <p:blipFill>
          <a:blip r:embed="rId2"/>
          <a:stretch>
            <a:fillRect/>
          </a:stretch>
        </p:blipFill>
        <p:spPr>
          <a:xfrm>
            <a:off x="1561306" y="3013869"/>
            <a:ext cx="3714750" cy="2667000"/>
          </a:xfrm>
          <a:prstGeom prst="rect">
            <a:avLst/>
          </a:prstGeom>
        </p:spPr>
      </p:pic>
      <p:sp>
        <p:nvSpPr>
          <p:cNvPr id="6" name="Text Placeholder 5"/>
          <p:cNvSpPr>
            <a:spLocks noGrp="1"/>
          </p:cNvSpPr>
          <p:nvPr>
            <p:ph type="body" sz="quarter" idx="3"/>
          </p:nvPr>
        </p:nvSpPr>
        <p:spPr/>
        <p:txBody>
          <a:bodyPr/>
          <a:lstStyle/>
          <a:p>
            <a:endParaRPr lang="en-US"/>
          </a:p>
        </p:txBody>
      </p:sp>
      <p:sp>
        <p:nvSpPr>
          <p:cNvPr id="7" name="Content Placeholder 6"/>
          <p:cNvSpPr>
            <a:spLocks noGrp="1"/>
          </p:cNvSpPr>
          <p:nvPr>
            <p:ph sz="quarter" idx="4"/>
          </p:nvPr>
        </p:nvSpPr>
        <p:spPr/>
        <p:txBody>
          <a:bodyPr/>
          <a:lstStyle/>
          <a:p>
            <a:r>
              <a:rPr lang="en-US" dirty="0"/>
              <a:t>Some sensory neurons are in a subclass of bipolar cells called pseudo-unipolar cells. </a:t>
            </a:r>
            <a:endParaRPr lang="en-US" dirty="0" smtClean="0"/>
          </a:p>
          <a:p>
            <a:r>
              <a:rPr lang="en-US" dirty="0" smtClean="0"/>
              <a:t>As </a:t>
            </a:r>
            <a:r>
              <a:rPr lang="en-US" dirty="0"/>
              <a:t>the cell develops, a single process splits into two, both of which function as axons—one going to skin or muscle and another to the spinal cord. </a:t>
            </a:r>
          </a:p>
          <a:p>
            <a:endParaRPr lang="en-US" dirty="0"/>
          </a:p>
        </p:txBody>
      </p:sp>
    </p:spTree>
    <p:extLst>
      <p:ext uri="{BB962C8B-B14F-4D97-AF65-F5344CB8AC3E}">
        <p14:creationId xmlns:p14="http://schemas.microsoft.com/office/powerpoint/2010/main" val="24772797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r>
              <a:rPr lang="en-US" dirty="0"/>
              <a:t>Nervous System Organization:</a:t>
            </a:r>
            <a:br>
              <a:rPr lang="en-US" dirty="0"/>
            </a:br>
            <a:r>
              <a:rPr lang="en-US" dirty="0"/>
              <a:t>General Anatomy</a:t>
            </a:r>
          </a:p>
        </p:txBody>
      </p:sp>
      <p:sp>
        <p:nvSpPr>
          <p:cNvPr id="126979" name="Rectangle 3"/>
          <p:cNvSpPr>
            <a:spLocks noGrp="1" noChangeArrowheads="1"/>
          </p:cNvSpPr>
          <p:nvPr>
            <p:ph type="body" idx="1"/>
          </p:nvPr>
        </p:nvSpPr>
        <p:spPr/>
        <p:txBody>
          <a:bodyPr/>
          <a:lstStyle/>
          <a:p>
            <a:pPr>
              <a:spcBef>
                <a:spcPts val="500"/>
              </a:spcBef>
              <a:spcAft>
                <a:spcPts val="500"/>
              </a:spcAft>
            </a:pPr>
            <a:r>
              <a:rPr lang="en-US" dirty="0"/>
              <a:t>Central Nervous System (CNS)</a:t>
            </a:r>
          </a:p>
          <a:p>
            <a:pPr lvl="1">
              <a:spcAft>
                <a:spcPts val="500"/>
              </a:spcAft>
            </a:pPr>
            <a:r>
              <a:rPr lang="en-US" dirty="0"/>
              <a:t>Brain + Spinal Cord </a:t>
            </a:r>
          </a:p>
          <a:p>
            <a:pPr lvl="1">
              <a:spcAft>
                <a:spcPts val="500"/>
              </a:spcAft>
            </a:pPr>
            <a:r>
              <a:rPr lang="en-US" dirty="0"/>
              <a:t>control center (integration) </a:t>
            </a:r>
          </a:p>
          <a:p>
            <a:pPr>
              <a:spcBef>
                <a:spcPct val="50000"/>
              </a:spcBef>
              <a:spcAft>
                <a:spcPts val="500"/>
              </a:spcAft>
            </a:pPr>
            <a:r>
              <a:rPr lang="en-US" dirty="0"/>
              <a:t>Peripheral Nervous System (PNS) </a:t>
            </a:r>
          </a:p>
          <a:p>
            <a:pPr lvl="1">
              <a:spcBef>
                <a:spcPts val="500"/>
              </a:spcBef>
              <a:spcAft>
                <a:spcPts val="500"/>
              </a:spcAft>
            </a:pPr>
            <a:r>
              <a:rPr lang="en-US" dirty="0"/>
              <a:t>cranial nerves and spinal nerves </a:t>
            </a:r>
          </a:p>
          <a:p>
            <a:pPr lvl="1">
              <a:spcBef>
                <a:spcPts val="500"/>
              </a:spcBef>
              <a:spcAft>
                <a:spcPts val="500"/>
              </a:spcAft>
            </a:pPr>
            <a:r>
              <a:rPr lang="en-US" dirty="0"/>
              <a:t>connects CNS to sensory receptors, muscles and glands </a:t>
            </a:r>
          </a:p>
        </p:txBody>
      </p:sp>
    </p:spTree>
    <p:extLst>
      <p:ext uri="{BB962C8B-B14F-4D97-AF65-F5344CB8AC3E}">
        <p14:creationId xmlns:p14="http://schemas.microsoft.com/office/powerpoint/2010/main" val="11517887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6979">
                                            <p:txEl>
                                              <p:pRg st="0" end="0"/>
                                            </p:txEl>
                                          </p:spTgt>
                                        </p:tgtEl>
                                        <p:attrNameLst>
                                          <p:attrName>style.visibility</p:attrName>
                                        </p:attrNameLst>
                                      </p:cBhvr>
                                      <p:to>
                                        <p:strVal val="visible"/>
                                      </p:to>
                                    </p:set>
                                    <p:anim calcmode="lin" valueType="num">
                                      <p:cBhvr additive="base">
                                        <p:cTn id="7" dur="500" fill="hold"/>
                                        <p:tgtEl>
                                          <p:spTgt spid="12697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2697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26979">
                                            <p:txEl>
                                              <p:pRg st="1" end="1"/>
                                            </p:txEl>
                                          </p:spTgt>
                                        </p:tgtEl>
                                        <p:attrNameLst>
                                          <p:attrName>style.visibility</p:attrName>
                                        </p:attrNameLst>
                                      </p:cBhvr>
                                      <p:to>
                                        <p:strVal val="visible"/>
                                      </p:to>
                                    </p:set>
                                    <p:anim calcmode="lin" valueType="num">
                                      <p:cBhvr additive="base">
                                        <p:cTn id="11" dur="500" fill="hold"/>
                                        <p:tgtEl>
                                          <p:spTgt spid="126979">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26979">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26979">
                                            <p:txEl>
                                              <p:pRg st="2" end="2"/>
                                            </p:txEl>
                                          </p:spTgt>
                                        </p:tgtEl>
                                        <p:attrNameLst>
                                          <p:attrName>style.visibility</p:attrName>
                                        </p:attrNameLst>
                                      </p:cBhvr>
                                      <p:to>
                                        <p:strVal val="visible"/>
                                      </p:to>
                                    </p:set>
                                    <p:anim calcmode="lin" valueType="num">
                                      <p:cBhvr additive="base">
                                        <p:cTn id="15" dur="500" fill="hold"/>
                                        <p:tgtEl>
                                          <p:spTgt spid="126979">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2697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126979">
                                            <p:txEl>
                                              <p:pRg st="3" end="3"/>
                                            </p:txEl>
                                          </p:spTgt>
                                        </p:tgtEl>
                                        <p:attrNameLst>
                                          <p:attrName>style.visibility</p:attrName>
                                        </p:attrNameLst>
                                      </p:cBhvr>
                                      <p:to>
                                        <p:strVal val="visible"/>
                                      </p:to>
                                    </p:set>
                                    <p:anim calcmode="lin" valueType="num">
                                      <p:cBhvr additive="base">
                                        <p:cTn id="21" dur="500" fill="hold"/>
                                        <p:tgtEl>
                                          <p:spTgt spid="126979">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26979">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26979">
                                            <p:txEl>
                                              <p:pRg st="4" end="4"/>
                                            </p:txEl>
                                          </p:spTgt>
                                        </p:tgtEl>
                                        <p:attrNameLst>
                                          <p:attrName>style.visibility</p:attrName>
                                        </p:attrNameLst>
                                      </p:cBhvr>
                                      <p:to>
                                        <p:strVal val="visible"/>
                                      </p:to>
                                    </p:set>
                                    <p:anim calcmode="lin" valueType="num">
                                      <p:cBhvr additive="base">
                                        <p:cTn id="25" dur="500" fill="hold"/>
                                        <p:tgtEl>
                                          <p:spTgt spid="126979">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26979">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126979">
                                            <p:txEl>
                                              <p:pRg st="5" end="5"/>
                                            </p:txEl>
                                          </p:spTgt>
                                        </p:tgtEl>
                                        <p:attrNameLst>
                                          <p:attrName>style.visibility</p:attrName>
                                        </p:attrNameLst>
                                      </p:cBhvr>
                                      <p:to>
                                        <p:strVal val="visible"/>
                                      </p:to>
                                    </p:set>
                                    <p:anim calcmode="lin" valueType="num">
                                      <p:cBhvr additive="base">
                                        <p:cTn id="29" dur="500" fill="hold"/>
                                        <p:tgtEl>
                                          <p:spTgt spid="126979">
                                            <p:txEl>
                                              <p:pRg st="5" end="5"/>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126979">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31" dur="indefinite" nodeType="mainSeq">
                <p:childTnLst>
                  <p:par>
                    <p:cTn id="32" fill="hold" nodeType="clickPar">
                      <p:stCondLst>
                        <p:cond delay="indefinite"/>
                      </p:stCondLst>
                      <p:childTnLst>
                        <p:par>
                          <p:cTn id="33" fill="hold" nodeType="withGroup">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126979">
                                            <p:txEl>
                                              <p:pRg st="0" end="0"/>
                                            </p:txEl>
                                          </p:spTgt>
                                        </p:tgtEl>
                                        <p:attrNameLst>
                                          <p:attrName>style.visibility</p:attrName>
                                        </p:attrNameLst>
                                      </p:cBhvr>
                                      <p:to>
                                        <p:strVal val="visible"/>
                                      </p:to>
                                    </p:set>
                                    <p:anim calcmode="lin" valueType="num">
                                      <p:cBhvr additive="base">
                                        <p:cTn id="36" dur="500" fill="hold"/>
                                        <p:tgtEl>
                                          <p:spTgt spid="126979">
                                            <p:txEl>
                                              <p:pRg st="0" end="0"/>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126979">
                                            <p:txEl>
                                              <p:pRg st="0" end="0"/>
                                            </p:txEl>
                                          </p:spTgt>
                                        </p:tgtEl>
                                        <p:attrNameLst>
                                          <p:attrName>ppt_y</p:attrName>
                                        </p:attrNameLst>
                                      </p:cBhvr>
                                      <p:tavLst>
                                        <p:tav tm="0">
                                          <p:val>
                                            <p:strVal val="#ppt_y"/>
                                          </p:val>
                                        </p:tav>
                                        <p:tav tm="100000">
                                          <p:val>
                                            <p:strVal val="#ppt_y"/>
                                          </p:val>
                                        </p:tav>
                                      </p:tavLst>
                                    </p:anim>
                                  </p:childTnLst>
                                </p:cTn>
                              </p:par>
                              <p:par>
                                <p:cTn id="38" presetID="2" presetClass="entr" presetSubtype="8" fill="hold" grpId="0" nodeType="withEffect">
                                  <p:stCondLst>
                                    <p:cond delay="0"/>
                                  </p:stCondLst>
                                  <p:childTnLst>
                                    <p:set>
                                      <p:cBhvr>
                                        <p:cTn id="39" dur="1" fill="hold">
                                          <p:stCondLst>
                                            <p:cond delay="0"/>
                                          </p:stCondLst>
                                        </p:cTn>
                                        <p:tgtEl>
                                          <p:spTgt spid="126979">
                                            <p:txEl>
                                              <p:pRg st="1" end="1"/>
                                            </p:txEl>
                                          </p:spTgt>
                                        </p:tgtEl>
                                        <p:attrNameLst>
                                          <p:attrName>style.visibility</p:attrName>
                                        </p:attrNameLst>
                                      </p:cBhvr>
                                      <p:to>
                                        <p:strVal val="visible"/>
                                      </p:to>
                                    </p:set>
                                    <p:anim calcmode="lin" valueType="num">
                                      <p:cBhvr additive="base">
                                        <p:cTn id="40" dur="500" fill="hold"/>
                                        <p:tgtEl>
                                          <p:spTgt spid="126979">
                                            <p:txEl>
                                              <p:pRg st="1" end="1"/>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126979">
                                            <p:txEl>
                                              <p:pRg st="1" end="1"/>
                                            </p:txEl>
                                          </p:spTgt>
                                        </p:tgtEl>
                                        <p:attrNameLst>
                                          <p:attrName>ppt_y</p:attrName>
                                        </p:attrNameLst>
                                      </p:cBhvr>
                                      <p:tavLst>
                                        <p:tav tm="0">
                                          <p:val>
                                            <p:strVal val="#ppt_y"/>
                                          </p:val>
                                        </p:tav>
                                        <p:tav tm="100000">
                                          <p:val>
                                            <p:strVal val="#ppt_y"/>
                                          </p:val>
                                        </p:tav>
                                      </p:tavLst>
                                    </p:anim>
                                  </p:childTnLst>
                                </p:cTn>
                              </p:par>
                              <p:par>
                                <p:cTn id="42" presetID="2" presetClass="entr" presetSubtype="8" fill="hold" grpId="0" nodeType="withEffect">
                                  <p:stCondLst>
                                    <p:cond delay="0"/>
                                  </p:stCondLst>
                                  <p:childTnLst>
                                    <p:set>
                                      <p:cBhvr>
                                        <p:cTn id="43" dur="1" fill="hold">
                                          <p:stCondLst>
                                            <p:cond delay="0"/>
                                          </p:stCondLst>
                                        </p:cTn>
                                        <p:tgtEl>
                                          <p:spTgt spid="126979">
                                            <p:txEl>
                                              <p:pRg st="2" end="2"/>
                                            </p:txEl>
                                          </p:spTgt>
                                        </p:tgtEl>
                                        <p:attrNameLst>
                                          <p:attrName>style.visibility</p:attrName>
                                        </p:attrNameLst>
                                      </p:cBhvr>
                                      <p:to>
                                        <p:strVal val="visible"/>
                                      </p:to>
                                    </p:set>
                                    <p:anim calcmode="lin" valueType="num">
                                      <p:cBhvr additive="base">
                                        <p:cTn id="44" dur="500" fill="hold"/>
                                        <p:tgtEl>
                                          <p:spTgt spid="126979">
                                            <p:txEl>
                                              <p:pRg st="2" end="2"/>
                                            </p:txEl>
                                          </p:spTgt>
                                        </p:tgtEl>
                                        <p:attrNameLst>
                                          <p:attrName>ppt_x</p:attrName>
                                        </p:attrNameLst>
                                      </p:cBhvr>
                                      <p:tavLst>
                                        <p:tav tm="0">
                                          <p:val>
                                            <p:strVal val="0-#ppt_w/2"/>
                                          </p:val>
                                        </p:tav>
                                        <p:tav tm="100000">
                                          <p:val>
                                            <p:strVal val="#ppt_x"/>
                                          </p:val>
                                        </p:tav>
                                      </p:tavLst>
                                    </p:anim>
                                    <p:anim calcmode="lin" valueType="num">
                                      <p:cBhvr additive="base">
                                        <p:cTn id="45" dur="500" fill="hold"/>
                                        <p:tgtEl>
                                          <p:spTgt spid="12697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ntr" presetSubtype="8" fill="hold" grpId="0" nodeType="clickEffect">
                                  <p:stCondLst>
                                    <p:cond delay="0"/>
                                  </p:stCondLst>
                                  <p:childTnLst>
                                    <p:set>
                                      <p:cBhvr>
                                        <p:cTn id="49" dur="1" fill="hold">
                                          <p:stCondLst>
                                            <p:cond delay="0"/>
                                          </p:stCondLst>
                                        </p:cTn>
                                        <p:tgtEl>
                                          <p:spTgt spid="126979">
                                            <p:txEl>
                                              <p:pRg st="3" end="3"/>
                                            </p:txEl>
                                          </p:spTgt>
                                        </p:tgtEl>
                                        <p:attrNameLst>
                                          <p:attrName>style.visibility</p:attrName>
                                        </p:attrNameLst>
                                      </p:cBhvr>
                                      <p:to>
                                        <p:strVal val="visible"/>
                                      </p:to>
                                    </p:set>
                                    <p:anim calcmode="lin" valueType="num">
                                      <p:cBhvr additive="base">
                                        <p:cTn id="50" dur="500" fill="hold"/>
                                        <p:tgtEl>
                                          <p:spTgt spid="126979">
                                            <p:txEl>
                                              <p:pRg st="3" end="3"/>
                                            </p:txEl>
                                          </p:spTgt>
                                        </p:tgtEl>
                                        <p:attrNameLst>
                                          <p:attrName>ppt_x</p:attrName>
                                        </p:attrNameLst>
                                      </p:cBhvr>
                                      <p:tavLst>
                                        <p:tav tm="0">
                                          <p:val>
                                            <p:strVal val="0-#ppt_w/2"/>
                                          </p:val>
                                        </p:tav>
                                        <p:tav tm="100000">
                                          <p:val>
                                            <p:strVal val="#ppt_x"/>
                                          </p:val>
                                        </p:tav>
                                      </p:tavLst>
                                    </p:anim>
                                    <p:anim calcmode="lin" valueType="num">
                                      <p:cBhvr additive="base">
                                        <p:cTn id="51" dur="500" fill="hold"/>
                                        <p:tgtEl>
                                          <p:spTgt spid="126979">
                                            <p:txEl>
                                              <p:pRg st="3" end="3"/>
                                            </p:txEl>
                                          </p:spTgt>
                                        </p:tgtEl>
                                        <p:attrNameLst>
                                          <p:attrName>ppt_y</p:attrName>
                                        </p:attrNameLst>
                                      </p:cBhvr>
                                      <p:tavLst>
                                        <p:tav tm="0">
                                          <p:val>
                                            <p:strVal val="#ppt_y"/>
                                          </p:val>
                                        </p:tav>
                                        <p:tav tm="100000">
                                          <p:val>
                                            <p:strVal val="#ppt_y"/>
                                          </p:val>
                                        </p:tav>
                                      </p:tavLst>
                                    </p:anim>
                                  </p:childTnLst>
                                </p:cTn>
                              </p:par>
                              <p:par>
                                <p:cTn id="52" presetID="2" presetClass="entr" presetSubtype="8" fill="hold" grpId="0" nodeType="withEffect">
                                  <p:stCondLst>
                                    <p:cond delay="0"/>
                                  </p:stCondLst>
                                  <p:childTnLst>
                                    <p:set>
                                      <p:cBhvr>
                                        <p:cTn id="53" dur="1" fill="hold">
                                          <p:stCondLst>
                                            <p:cond delay="0"/>
                                          </p:stCondLst>
                                        </p:cTn>
                                        <p:tgtEl>
                                          <p:spTgt spid="126979">
                                            <p:txEl>
                                              <p:pRg st="4" end="4"/>
                                            </p:txEl>
                                          </p:spTgt>
                                        </p:tgtEl>
                                        <p:attrNameLst>
                                          <p:attrName>style.visibility</p:attrName>
                                        </p:attrNameLst>
                                      </p:cBhvr>
                                      <p:to>
                                        <p:strVal val="visible"/>
                                      </p:to>
                                    </p:set>
                                    <p:anim calcmode="lin" valueType="num">
                                      <p:cBhvr additive="base">
                                        <p:cTn id="54" dur="500" fill="hold"/>
                                        <p:tgtEl>
                                          <p:spTgt spid="126979">
                                            <p:txEl>
                                              <p:pRg st="4" end="4"/>
                                            </p:txEl>
                                          </p:spTgt>
                                        </p:tgtEl>
                                        <p:attrNameLst>
                                          <p:attrName>ppt_x</p:attrName>
                                        </p:attrNameLst>
                                      </p:cBhvr>
                                      <p:tavLst>
                                        <p:tav tm="0">
                                          <p:val>
                                            <p:strVal val="0-#ppt_w/2"/>
                                          </p:val>
                                        </p:tav>
                                        <p:tav tm="100000">
                                          <p:val>
                                            <p:strVal val="#ppt_x"/>
                                          </p:val>
                                        </p:tav>
                                      </p:tavLst>
                                    </p:anim>
                                    <p:anim calcmode="lin" valueType="num">
                                      <p:cBhvr additive="base">
                                        <p:cTn id="55" dur="500" fill="hold"/>
                                        <p:tgtEl>
                                          <p:spTgt spid="126979">
                                            <p:txEl>
                                              <p:pRg st="4" end="4"/>
                                            </p:txEl>
                                          </p:spTgt>
                                        </p:tgtEl>
                                        <p:attrNameLst>
                                          <p:attrName>ppt_y</p:attrName>
                                        </p:attrNameLst>
                                      </p:cBhvr>
                                      <p:tavLst>
                                        <p:tav tm="0">
                                          <p:val>
                                            <p:strVal val="#ppt_y"/>
                                          </p:val>
                                        </p:tav>
                                        <p:tav tm="100000">
                                          <p:val>
                                            <p:strVal val="#ppt_y"/>
                                          </p:val>
                                        </p:tav>
                                      </p:tavLst>
                                    </p:anim>
                                  </p:childTnLst>
                                </p:cTn>
                              </p:par>
                              <p:par>
                                <p:cTn id="56" presetID="2" presetClass="entr" presetSubtype="8" fill="hold" grpId="0" nodeType="withEffect">
                                  <p:stCondLst>
                                    <p:cond delay="0"/>
                                  </p:stCondLst>
                                  <p:childTnLst>
                                    <p:set>
                                      <p:cBhvr>
                                        <p:cTn id="57" dur="1" fill="hold">
                                          <p:stCondLst>
                                            <p:cond delay="0"/>
                                          </p:stCondLst>
                                        </p:cTn>
                                        <p:tgtEl>
                                          <p:spTgt spid="126979">
                                            <p:txEl>
                                              <p:pRg st="5" end="5"/>
                                            </p:txEl>
                                          </p:spTgt>
                                        </p:tgtEl>
                                        <p:attrNameLst>
                                          <p:attrName>style.visibility</p:attrName>
                                        </p:attrNameLst>
                                      </p:cBhvr>
                                      <p:to>
                                        <p:strVal val="visible"/>
                                      </p:to>
                                    </p:set>
                                    <p:anim calcmode="lin" valueType="num">
                                      <p:cBhvr additive="base">
                                        <p:cTn id="58" dur="500" fill="hold"/>
                                        <p:tgtEl>
                                          <p:spTgt spid="126979">
                                            <p:txEl>
                                              <p:pRg st="5" end="5"/>
                                            </p:txEl>
                                          </p:spTgt>
                                        </p:tgtEl>
                                        <p:attrNameLst>
                                          <p:attrName>ppt_x</p:attrName>
                                        </p:attrNameLst>
                                      </p:cBhvr>
                                      <p:tavLst>
                                        <p:tav tm="0">
                                          <p:val>
                                            <p:strVal val="0-#ppt_w/2"/>
                                          </p:val>
                                        </p:tav>
                                        <p:tav tm="100000">
                                          <p:val>
                                            <p:strVal val="#ppt_x"/>
                                          </p:val>
                                        </p:tav>
                                      </p:tavLst>
                                    </p:anim>
                                    <p:anim calcmode="lin" valueType="num">
                                      <p:cBhvr additive="base">
                                        <p:cTn id="59" dur="500" fill="hold"/>
                                        <p:tgtEl>
                                          <p:spTgt spid="126979">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9" grpId="0" build="p"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Multipolar neurons</a:t>
            </a:r>
            <a:endParaRPr lang="en-US" dirty="0"/>
          </a:p>
        </p:txBody>
      </p:sp>
      <p:sp>
        <p:nvSpPr>
          <p:cNvPr id="3" name="Text Placeholder 2"/>
          <p:cNvSpPr>
            <a:spLocks noGrp="1"/>
          </p:cNvSpPr>
          <p:nvPr>
            <p:ph type="body" idx="1"/>
          </p:nvPr>
        </p:nvSpPr>
        <p:spPr/>
        <p:txBody>
          <a:bodyPr/>
          <a:lstStyle/>
          <a:p>
            <a:endParaRPr lang="en-US"/>
          </a:p>
        </p:txBody>
      </p:sp>
      <p:pic>
        <p:nvPicPr>
          <p:cNvPr id="5" name="Content Placeholder 4"/>
          <p:cNvPicPr>
            <a:picLocks noGrp="1" noChangeAspect="1"/>
          </p:cNvPicPr>
          <p:nvPr>
            <p:ph sz="half" idx="2"/>
          </p:nvPr>
        </p:nvPicPr>
        <p:blipFill>
          <a:blip r:embed="rId2"/>
          <a:stretch>
            <a:fillRect/>
          </a:stretch>
        </p:blipFill>
        <p:spPr>
          <a:xfrm>
            <a:off x="839788" y="2684498"/>
            <a:ext cx="5157787" cy="3325741"/>
          </a:xfrm>
          <a:prstGeom prst="rect">
            <a:avLst/>
          </a:prstGeom>
        </p:spPr>
      </p:pic>
      <p:sp>
        <p:nvSpPr>
          <p:cNvPr id="4" name="Text Placeholder 3"/>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lstStyle/>
          <a:p>
            <a:r>
              <a:rPr lang="en-US" dirty="0"/>
              <a:t>Multipolar cells have one axon and many dendrites. Examples include motor neurons, hippocampal pyramidal cells with dendrites in the apex and base, and cerebellar Purkinje cells with an extensive dendritic tree in a single plane. </a:t>
            </a:r>
          </a:p>
          <a:p>
            <a:endParaRPr lang="en-US" dirty="0"/>
          </a:p>
          <a:p>
            <a:endParaRPr lang="en-US" dirty="0"/>
          </a:p>
        </p:txBody>
      </p:sp>
    </p:spTree>
    <p:extLst>
      <p:ext uri="{BB962C8B-B14F-4D97-AF65-F5344CB8AC3E}">
        <p14:creationId xmlns:p14="http://schemas.microsoft.com/office/powerpoint/2010/main" val="21845081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pic>
        <p:nvPicPr>
          <p:cNvPr id="9" name="Content Placeholder 8"/>
          <p:cNvPicPr>
            <a:picLocks noGrp="1" noChangeAspect="1"/>
          </p:cNvPicPr>
          <p:nvPr>
            <p:ph idx="1"/>
          </p:nvPr>
        </p:nvPicPr>
        <p:blipFill>
          <a:blip r:embed="rId2"/>
          <a:stretch>
            <a:fillRect/>
          </a:stretch>
        </p:blipFill>
        <p:spPr>
          <a:xfrm>
            <a:off x="2216728" y="1825625"/>
            <a:ext cx="7772400" cy="4351338"/>
          </a:xfrm>
          <a:prstGeom prst="rect">
            <a:avLst/>
          </a:prstGeom>
        </p:spPr>
      </p:pic>
    </p:spTree>
    <p:extLst>
      <p:ext uri="{BB962C8B-B14F-4D97-AF65-F5344CB8AC3E}">
        <p14:creationId xmlns:p14="http://schemas.microsoft.com/office/powerpoint/2010/main" val="35509157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3200" dirty="0" smtClean="0"/>
              <a:t>The conventional terminology used for the parts of a neuron works well enough for spinal motor neurons and interneurons, but there are problems in terms of "dendrites" and "axons" when it is applied to other types of neurons found in the nervous system. </a:t>
            </a:r>
          </a:p>
          <a:p>
            <a:r>
              <a:rPr lang="en-US" sz="3200" dirty="0" smtClean="0"/>
              <a:t>Neurons generally have four important zones: </a:t>
            </a:r>
          </a:p>
          <a:p>
            <a:r>
              <a:rPr lang="en-US" sz="3200" dirty="0" smtClean="0"/>
              <a:t>(1) a receptor, or dendritic zone, where multiple local potential changes generated by synaptic connections are integrated; </a:t>
            </a:r>
          </a:p>
          <a:p>
            <a:endParaRPr lang="en-US" dirty="0" smtClean="0"/>
          </a:p>
          <a:p>
            <a:endParaRPr lang="en-US" dirty="0" smtClean="0"/>
          </a:p>
          <a:p>
            <a:endParaRPr lang="en-US" dirty="0"/>
          </a:p>
        </p:txBody>
      </p:sp>
    </p:spTree>
    <p:extLst>
      <p:ext uri="{BB962C8B-B14F-4D97-AF65-F5344CB8AC3E}">
        <p14:creationId xmlns:p14="http://schemas.microsoft.com/office/powerpoint/2010/main" val="418407005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sz="3200" dirty="0"/>
              <a:t>(2) a site where propagated action potentials are generated (the initial segment in spinal motor neurons, the initial node of Ranvier in cutaneous sensory neurons); </a:t>
            </a:r>
          </a:p>
          <a:p>
            <a:r>
              <a:rPr lang="en-US" sz="3200" dirty="0" smtClean="0"/>
              <a:t>(</a:t>
            </a:r>
            <a:r>
              <a:rPr lang="en-US" sz="3200" dirty="0"/>
              <a:t>3) an axonal process that transmits propagated impulses to the nerve endings; and </a:t>
            </a:r>
          </a:p>
          <a:p>
            <a:r>
              <a:rPr lang="en-US" sz="3200" dirty="0"/>
              <a:t>(4) the nerve endings, where action potentials cause the release of synaptic transmitters. </a:t>
            </a:r>
          </a:p>
          <a:p>
            <a:endParaRPr lang="en-US" dirty="0"/>
          </a:p>
        </p:txBody>
      </p:sp>
    </p:spTree>
    <p:extLst>
      <p:ext uri="{BB962C8B-B14F-4D97-AF65-F5344CB8AC3E}">
        <p14:creationId xmlns:p14="http://schemas.microsoft.com/office/powerpoint/2010/main" val="38405719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smtClean="0"/>
              <a:t>The cell body is often located at the dendritic zone end of the axon, but it can be within the axon (</a:t>
            </a:r>
            <a:r>
              <a:rPr lang="en-US" dirty="0" err="1" smtClean="0"/>
              <a:t>eg</a:t>
            </a:r>
            <a:r>
              <a:rPr lang="en-US" dirty="0" smtClean="0"/>
              <a:t>, auditory neurons) or attached to the side of the axon (</a:t>
            </a:r>
            <a:r>
              <a:rPr lang="en-US" dirty="0" err="1" smtClean="0"/>
              <a:t>eg</a:t>
            </a:r>
            <a:r>
              <a:rPr lang="en-US" dirty="0" smtClean="0"/>
              <a:t>, cutaneous neurons).</a:t>
            </a:r>
          </a:p>
          <a:p>
            <a:r>
              <a:rPr lang="en-US" dirty="0" smtClean="0"/>
              <a:t> Its location makes no difference as far as the receptor function of the dendritic zone and the transmission function of the axon are concerned.</a:t>
            </a:r>
          </a:p>
          <a:p>
            <a:endParaRPr lang="en-US" dirty="0"/>
          </a:p>
        </p:txBody>
      </p:sp>
    </p:spTree>
    <p:extLst>
      <p:ext uri="{BB962C8B-B14F-4D97-AF65-F5344CB8AC3E}">
        <p14:creationId xmlns:p14="http://schemas.microsoft.com/office/powerpoint/2010/main" val="114470918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sz="3600" dirty="0"/>
              <a:t>The axons of many neurons are myelinated, that is, they acquire a sheath of myelin, a protein–lipid complex that is wrapped around the axon </a:t>
            </a:r>
          </a:p>
          <a:p>
            <a:r>
              <a:rPr lang="en-US" sz="3600" dirty="0" smtClean="0"/>
              <a:t>In </a:t>
            </a:r>
            <a:r>
              <a:rPr lang="en-US" sz="3600" dirty="0"/>
              <a:t>the peripheral nervous system, myelin forms when a Schwann cell wraps its membrane around an axon up to 100 times</a:t>
            </a:r>
          </a:p>
          <a:p>
            <a:endParaRPr lang="en-US" dirty="0"/>
          </a:p>
        </p:txBody>
      </p:sp>
    </p:spTree>
    <p:extLst>
      <p:ext uri="{BB962C8B-B14F-4D97-AF65-F5344CB8AC3E}">
        <p14:creationId xmlns:p14="http://schemas.microsoft.com/office/powerpoint/2010/main" val="275198348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3295650" y="541502"/>
            <a:ext cx="7410450" cy="5387811"/>
          </a:xfrm>
          <a:prstGeom prst="rect">
            <a:avLst/>
          </a:prstGeom>
        </p:spPr>
      </p:pic>
    </p:spTree>
    <p:extLst>
      <p:ext uri="{BB962C8B-B14F-4D97-AF65-F5344CB8AC3E}">
        <p14:creationId xmlns:p14="http://schemas.microsoft.com/office/powerpoint/2010/main" val="267321535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48419" y="1690688"/>
            <a:ext cx="10515600" cy="4351338"/>
          </a:xfrm>
        </p:spPr>
        <p:txBody>
          <a:bodyPr>
            <a:normAutofit lnSpcReduction="10000"/>
          </a:bodyPr>
          <a:lstStyle/>
          <a:p>
            <a:r>
              <a:rPr lang="en-US" sz="3200" dirty="0" smtClean="0"/>
              <a:t>Motor neuron with a myelinated axon. </a:t>
            </a:r>
          </a:p>
          <a:p>
            <a:r>
              <a:rPr lang="en-US" sz="3200" dirty="0" smtClean="0"/>
              <a:t>A motor neuron is comprised of a cell body (soma) with a nucleus, several processes called dendrites, and a long fibrous axon that originates from the axon hillock. </a:t>
            </a:r>
          </a:p>
          <a:p>
            <a:r>
              <a:rPr lang="en-US" sz="3200" dirty="0" smtClean="0"/>
              <a:t>The first portion of the axon is called the initial segment. </a:t>
            </a:r>
          </a:p>
          <a:p>
            <a:r>
              <a:rPr lang="en-US" sz="3200" dirty="0" smtClean="0"/>
              <a:t>A myelin sheath forms from Schwann cells and surrounds the axon except at its ending and at the nodes of Ranvier. </a:t>
            </a:r>
          </a:p>
          <a:p>
            <a:r>
              <a:rPr lang="en-US" sz="3200" dirty="0" smtClean="0"/>
              <a:t>Terminal buttons (</a:t>
            </a:r>
            <a:r>
              <a:rPr lang="en-US" sz="3200" dirty="0" err="1" smtClean="0"/>
              <a:t>boutons</a:t>
            </a:r>
            <a:r>
              <a:rPr lang="en-US" sz="3200" dirty="0" smtClean="0"/>
              <a:t>) are located at the terminal endings.</a:t>
            </a:r>
          </a:p>
          <a:p>
            <a:endParaRPr lang="en-US" dirty="0"/>
          </a:p>
        </p:txBody>
      </p:sp>
    </p:spTree>
    <p:extLst>
      <p:ext uri="{BB962C8B-B14F-4D97-AF65-F5344CB8AC3E}">
        <p14:creationId xmlns:p14="http://schemas.microsoft.com/office/powerpoint/2010/main" val="333739651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Autofit/>
          </a:bodyPr>
          <a:lstStyle/>
          <a:p>
            <a:r>
              <a:rPr lang="en-US" sz="3200" dirty="0" smtClean="0"/>
              <a:t>The myelin is then compacted when the extracellular portions of a membrane protein called protein zero (P0) lock to the extracellular portions of P0 in the apposing membrane. </a:t>
            </a:r>
          </a:p>
          <a:p>
            <a:r>
              <a:rPr lang="en-US" sz="3200" dirty="0" smtClean="0"/>
              <a:t>Various mutations in gene for P0 cause peripheral neuropathies- (damage or dysfunction of nerves that may result in numbness, tingling, muscle weakness and pain in the affected area); several different mutations have been described that cause symptoms ranging from mild to severe. </a:t>
            </a:r>
          </a:p>
        </p:txBody>
      </p:sp>
    </p:spTree>
    <p:extLst>
      <p:ext uri="{BB962C8B-B14F-4D97-AF65-F5344CB8AC3E}">
        <p14:creationId xmlns:p14="http://schemas.microsoft.com/office/powerpoint/2010/main" val="3287288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sz="3200" dirty="0"/>
              <a:t>The myelin sheath envelops the axon except at its ending and at the nodes of Ranvier, </a:t>
            </a:r>
            <a:r>
              <a:rPr lang="en-US" sz="3200" dirty="0" smtClean="0"/>
              <a:t>periodic </a:t>
            </a:r>
            <a:r>
              <a:rPr lang="en-US" sz="3200" dirty="0"/>
              <a:t>constrictions that are about 1 mm apart . </a:t>
            </a:r>
          </a:p>
          <a:p>
            <a:r>
              <a:rPr lang="en-US" sz="3200" dirty="0" smtClean="0"/>
              <a:t>Some neurons are unmyelinated</a:t>
            </a:r>
            <a:r>
              <a:rPr lang="en-US" sz="3200" dirty="0"/>
              <a:t>, that is, simply surrounded by Schwann cells without the wrapping of the Schwann cell membrane that produces myelin around the axon.</a:t>
            </a:r>
          </a:p>
          <a:p>
            <a:endParaRPr lang="en-US" dirty="0"/>
          </a:p>
          <a:p>
            <a:endParaRPr lang="en-US" dirty="0"/>
          </a:p>
        </p:txBody>
      </p:sp>
    </p:spTree>
    <p:extLst>
      <p:ext uri="{BB962C8B-B14F-4D97-AF65-F5344CB8AC3E}">
        <p14:creationId xmlns:p14="http://schemas.microsoft.com/office/powerpoint/2010/main" val="12669619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981200" y="0"/>
            <a:ext cx="8229600" cy="1143000"/>
          </a:xfrm>
        </p:spPr>
        <p:txBody>
          <a:bodyPr/>
          <a:lstStyle/>
          <a:p>
            <a:pPr eaLnBrk="1" hangingPunct="1"/>
            <a:r>
              <a:rPr lang="en-US" altLang="en-US" sz="3600" dirty="0"/>
              <a:t>Organization of the Nervous System</a:t>
            </a:r>
          </a:p>
        </p:txBody>
      </p:sp>
      <p:sp>
        <p:nvSpPr>
          <p:cNvPr id="9219" name="Rectangle 3"/>
          <p:cNvSpPr>
            <a:spLocks noGrp="1" noChangeArrowheads="1"/>
          </p:cNvSpPr>
          <p:nvPr>
            <p:ph idx="1"/>
          </p:nvPr>
        </p:nvSpPr>
        <p:spPr>
          <a:xfrm>
            <a:off x="1676401" y="1295400"/>
            <a:ext cx="4316413" cy="4648200"/>
          </a:xfrm>
        </p:spPr>
        <p:txBody>
          <a:bodyPr/>
          <a:lstStyle/>
          <a:p>
            <a:pPr eaLnBrk="1" hangingPunct="1">
              <a:lnSpc>
                <a:spcPct val="90000"/>
              </a:lnSpc>
            </a:pPr>
            <a:r>
              <a:rPr lang="en-US" altLang="en-US" sz="2600" dirty="0"/>
              <a:t>Central nervous system (CNS) </a:t>
            </a:r>
          </a:p>
          <a:p>
            <a:pPr lvl="1" eaLnBrk="1" hangingPunct="1">
              <a:lnSpc>
                <a:spcPct val="90000"/>
              </a:lnSpc>
            </a:pPr>
            <a:r>
              <a:rPr lang="en-US" altLang="en-US" sz="2300" dirty="0"/>
              <a:t>Brain and spinal cord</a:t>
            </a:r>
          </a:p>
          <a:p>
            <a:pPr lvl="1" eaLnBrk="1" hangingPunct="1">
              <a:lnSpc>
                <a:spcPct val="90000"/>
              </a:lnSpc>
            </a:pPr>
            <a:r>
              <a:rPr lang="en-US" altLang="en-US" sz="2300" dirty="0"/>
              <a:t>Integration and command center </a:t>
            </a:r>
          </a:p>
          <a:p>
            <a:pPr eaLnBrk="1" hangingPunct="1">
              <a:lnSpc>
                <a:spcPct val="90000"/>
              </a:lnSpc>
            </a:pPr>
            <a:r>
              <a:rPr lang="en-US" altLang="en-US" sz="2600" dirty="0"/>
              <a:t>Peripheral nervous system (PNS)</a:t>
            </a:r>
          </a:p>
          <a:p>
            <a:pPr lvl="1" eaLnBrk="1" hangingPunct="1">
              <a:lnSpc>
                <a:spcPct val="90000"/>
              </a:lnSpc>
            </a:pPr>
            <a:r>
              <a:rPr lang="en-US" altLang="en-US" sz="2300" dirty="0"/>
              <a:t>Paired spinal and cranial nerves</a:t>
            </a:r>
          </a:p>
          <a:p>
            <a:pPr lvl="1" eaLnBrk="1" hangingPunct="1">
              <a:lnSpc>
                <a:spcPct val="90000"/>
              </a:lnSpc>
            </a:pPr>
            <a:r>
              <a:rPr lang="en-US" altLang="en-US" sz="2300" dirty="0"/>
              <a:t>Carries messages to and from the spinal cord and brain</a:t>
            </a:r>
          </a:p>
        </p:txBody>
      </p:sp>
      <p:pic>
        <p:nvPicPr>
          <p:cNvPr id="9220" name="Picture 4" descr="humancnsp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1" y="1219200"/>
            <a:ext cx="3857625"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0282507"/>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In mammalian CNS, most neurons are myelinated where myelination is by oligodendrocytes rather than Schwann cells </a:t>
            </a:r>
          </a:p>
          <a:p>
            <a:r>
              <a:rPr lang="en-US" dirty="0" smtClean="0"/>
              <a:t>Unlike the Schwann cell, which forms the myelin between two nodes of Ranvier on a single neuron, oligodendrocytes emit multiple processes that form myelin on many neighboring axons. </a:t>
            </a:r>
          </a:p>
          <a:p>
            <a:r>
              <a:rPr lang="en-US" dirty="0" smtClean="0"/>
              <a:t>In multiple sclerosis, a crippling autoimmune disease, patchy destruction of myelin occurs in the CNS </a:t>
            </a:r>
          </a:p>
          <a:p>
            <a:r>
              <a:rPr lang="en-US" dirty="0" smtClean="0"/>
              <a:t>The loss of myelin is associated with delayed or blocked conduction in the demyelinated axons.</a:t>
            </a:r>
          </a:p>
          <a:p>
            <a:endParaRPr lang="en-US" dirty="0" smtClean="0"/>
          </a:p>
          <a:p>
            <a:endParaRPr lang="en-US" dirty="0"/>
          </a:p>
        </p:txBody>
      </p:sp>
    </p:spTree>
    <p:extLst>
      <p:ext uri="{BB962C8B-B14F-4D97-AF65-F5344CB8AC3E}">
        <p14:creationId xmlns:p14="http://schemas.microsoft.com/office/powerpoint/2010/main" val="18001940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Demyelinating Diseases: 2</a:t>
            </a:r>
            <a:r>
              <a:rPr lang="en-US" baseline="30000" smtClean="0"/>
              <a:t>nd</a:t>
            </a:r>
            <a:r>
              <a:rPr lang="en-US" smtClean="0"/>
              <a:t> Nov </a:t>
            </a:r>
            <a:endParaRPr lang="en-US" dirty="0"/>
          </a:p>
        </p:txBody>
      </p:sp>
      <p:sp>
        <p:nvSpPr>
          <p:cNvPr id="3" name="Content Placeholder 2"/>
          <p:cNvSpPr>
            <a:spLocks noGrp="1"/>
          </p:cNvSpPr>
          <p:nvPr>
            <p:ph idx="1"/>
          </p:nvPr>
        </p:nvSpPr>
        <p:spPr/>
        <p:txBody>
          <a:bodyPr>
            <a:noAutofit/>
          </a:bodyPr>
          <a:lstStyle/>
          <a:p>
            <a:r>
              <a:rPr lang="en-US" sz="3000" dirty="0" smtClean="0"/>
              <a:t>Normal conduction of action potentials relies on the insulating properties of myelin. </a:t>
            </a:r>
          </a:p>
          <a:p>
            <a:r>
              <a:rPr lang="en-US" sz="3000" dirty="0" smtClean="0"/>
              <a:t>Defects in myelin can have major adverse neurological consequences.</a:t>
            </a:r>
          </a:p>
          <a:p>
            <a:r>
              <a:rPr lang="en-US" sz="3000" dirty="0" err="1" smtClean="0"/>
              <a:t>Eg.Multiple</a:t>
            </a:r>
            <a:r>
              <a:rPr lang="en-US" sz="3000" dirty="0" smtClean="0"/>
              <a:t> sclerosis (MS)</a:t>
            </a:r>
          </a:p>
          <a:p>
            <a:r>
              <a:rPr lang="en-US" sz="3000" dirty="0" smtClean="0"/>
              <a:t>Is an autoimmune disease that affecting over 3 million people</a:t>
            </a:r>
          </a:p>
          <a:p>
            <a:r>
              <a:rPr lang="en-US" sz="3000" dirty="0" smtClean="0"/>
              <a:t>Most common between the ages of 20 and 50 and affecting women about twice as often as men. </a:t>
            </a:r>
          </a:p>
        </p:txBody>
      </p:sp>
    </p:spTree>
    <p:extLst>
      <p:ext uri="{BB962C8B-B14F-4D97-AF65-F5344CB8AC3E}">
        <p14:creationId xmlns:p14="http://schemas.microsoft.com/office/powerpoint/2010/main" val="21125386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sz="4000" dirty="0"/>
              <a:t>Environmental triggers include early exposure to viruses such as Epstein-Barr virus and those that cause measles, herpes, chicken pox, or influenza. </a:t>
            </a:r>
          </a:p>
          <a:p>
            <a:r>
              <a:rPr lang="en-US" sz="4000" dirty="0" smtClean="0"/>
              <a:t>Antibodies </a:t>
            </a:r>
            <a:r>
              <a:rPr lang="en-US" sz="4000" dirty="0"/>
              <a:t>and </a:t>
            </a:r>
            <a:r>
              <a:rPr lang="en-US" sz="4000" dirty="0" smtClean="0"/>
              <a:t>WBC’s attack </a:t>
            </a:r>
            <a:r>
              <a:rPr lang="en-US" sz="4000" dirty="0"/>
              <a:t>myelin, causing inflammation and injury to the sheath and eventually the nerves that it surrounds. </a:t>
            </a:r>
          </a:p>
          <a:p>
            <a:endParaRPr lang="en-US" dirty="0"/>
          </a:p>
        </p:txBody>
      </p:sp>
    </p:spTree>
    <p:extLst>
      <p:ext uri="{BB962C8B-B14F-4D97-AF65-F5344CB8AC3E}">
        <p14:creationId xmlns:p14="http://schemas.microsoft.com/office/powerpoint/2010/main" val="205444924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3600" dirty="0" smtClean="0"/>
              <a:t>Symptoms include : muscle weakness, fatigue, diminished coordination, slurred speech, blurred or hazy vision, bladder dysfunction, and sensory disturbances. </a:t>
            </a:r>
          </a:p>
          <a:p>
            <a:r>
              <a:rPr lang="en-US" sz="3600" dirty="0" smtClean="0"/>
              <a:t>Progression of the disease is quite variable. </a:t>
            </a:r>
          </a:p>
          <a:p>
            <a:r>
              <a:rPr lang="en-US" sz="3600" dirty="0" smtClean="0"/>
              <a:t>In the most common form, transient episodes appear suddenly, last a few weeks or months, and then gradually disappear. </a:t>
            </a:r>
          </a:p>
          <a:p>
            <a:pPr marL="0" indent="0">
              <a:buNone/>
            </a:pPr>
            <a:endParaRPr lang="en-US" dirty="0"/>
          </a:p>
        </p:txBody>
      </p:sp>
    </p:spTree>
    <p:extLst>
      <p:ext uri="{BB962C8B-B14F-4D97-AF65-F5344CB8AC3E}">
        <p14:creationId xmlns:p14="http://schemas.microsoft.com/office/powerpoint/2010/main" val="7736449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sz="3200" dirty="0"/>
              <a:t>Subsequent episodes can appear years later, and eventually full recovery does not occur.</a:t>
            </a:r>
          </a:p>
          <a:p>
            <a:r>
              <a:rPr lang="en-US" sz="3200" dirty="0"/>
              <a:t> Others have a progressive form of the disease in which there are no periods of remission. </a:t>
            </a:r>
          </a:p>
          <a:p>
            <a:endParaRPr lang="en-US" dirty="0"/>
          </a:p>
        </p:txBody>
      </p:sp>
    </p:spTree>
    <p:extLst>
      <p:ext uri="{BB962C8B-B14F-4D97-AF65-F5344CB8AC3E}">
        <p14:creationId xmlns:p14="http://schemas.microsoft.com/office/powerpoint/2010/main" val="57181608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Guillain-Barre syndrome </a:t>
            </a:r>
            <a:endParaRPr lang="en-US" dirty="0"/>
          </a:p>
        </p:txBody>
      </p:sp>
      <p:sp>
        <p:nvSpPr>
          <p:cNvPr id="3" name="Content Placeholder 2"/>
          <p:cNvSpPr>
            <a:spLocks noGrp="1"/>
          </p:cNvSpPr>
          <p:nvPr>
            <p:ph idx="1"/>
          </p:nvPr>
        </p:nvSpPr>
        <p:spPr/>
        <p:txBody>
          <a:bodyPr>
            <a:normAutofit fontScale="92500"/>
          </a:bodyPr>
          <a:lstStyle/>
          <a:p>
            <a:r>
              <a:rPr lang="en-US" dirty="0" smtClean="0"/>
              <a:t>This is </a:t>
            </a:r>
            <a:r>
              <a:rPr lang="en-US" dirty="0"/>
              <a:t>a rare disorder in which </a:t>
            </a:r>
            <a:r>
              <a:rPr lang="en-US" dirty="0" smtClean="0"/>
              <a:t>the body's </a:t>
            </a:r>
            <a:r>
              <a:rPr lang="en-US" dirty="0"/>
              <a:t>immune system attacks </a:t>
            </a:r>
            <a:r>
              <a:rPr lang="en-US" dirty="0" smtClean="0"/>
              <a:t>the nerves</a:t>
            </a:r>
            <a:r>
              <a:rPr lang="en-US" dirty="0"/>
              <a:t>. </a:t>
            </a:r>
            <a:endParaRPr lang="en-US" dirty="0" smtClean="0"/>
          </a:p>
          <a:p>
            <a:r>
              <a:rPr lang="en-US" dirty="0" smtClean="0"/>
              <a:t>Weakness </a:t>
            </a:r>
            <a:r>
              <a:rPr lang="en-US" dirty="0"/>
              <a:t>and tingling in </a:t>
            </a:r>
            <a:r>
              <a:rPr lang="en-US" dirty="0" smtClean="0"/>
              <a:t>hands </a:t>
            </a:r>
            <a:r>
              <a:rPr lang="en-US" dirty="0"/>
              <a:t>and feet are usually the </a:t>
            </a:r>
            <a:r>
              <a:rPr lang="en-US" dirty="0" smtClean="0"/>
              <a:t>1</a:t>
            </a:r>
            <a:r>
              <a:rPr lang="en-US" baseline="30000" dirty="0" smtClean="0"/>
              <a:t>st</a:t>
            </a:r>
            <a:r>
              <a:rPr lang="en-US" dirty="0" smtClean="0"/>
              <a:t> symptoms.</a:t>
            </a:r>
          </a:p>
          <a:p>
            <a:r>
              <a:rPr lang="en-US" dirty="0" smtClean="0"/>
              <a:t>The </a:t>
            </a:r>
            <a:r>
              <a:rPr lang="en-US" dirty="0"/>
              <a:t>sensations can quickly spread, eventually </a:t>
            </a:r>
            <a:r>
              <a:rPr lang="en-US" dirty="0" smtClean="0"/>
              <a:t>paralyzing the whole </a:t>
            </a:r>
            <a:r>
              <a:rPr lang="en-US" dirty="0"/>
              <a:t>body. </a:t>
            </a:r>
            <a:endParaRPr lang="en-US" dirty="0" smtClean="0"/>
          </a:p>
          <a:p>
            <a:r>
              <a:rPr lang="en-US" dirty="0" smtClean="0"/>
              <a:t>In </a:t>
            </a:r>
            <a:r>
              <a:rPr lang="en-US" dirty="0"/>
              <a:t>its most severe form </a:t>
            </a:r>
            <a:r>
              <a:rPr lang="en-US" dirty="0" smtClean="0"/>
              <a:t>it is a </a:t>
            </a:r>
            <a:r>
              <a:rPr lang="en-US" dirty="0"/>
              <a:t>medical emergency. </a:t>
            </a:r>
            <a:endParaRPr lang="en-US" dirty="0" smtClean="0"/>
          </a:p>
          <a:p>
            <a:r>
              <a:rPr lang="en-US" dirty="0" smtClean="0"/>
              <a:t>Most </a:t>
            </a:r>
            <a:r>
              <a:rPr lang="en-US" dirty="0"/>
              <a:t>people with the condition must be hospitalized to receive </a:t>
            </a:r>
            <a:r>
              <a:rPr lang="en-US" dirty="0" smtClean="0"/>
              <a:t>treatment</a:t>
            </a:r>
          </a:p>
          <a:p>
            <a:r>
              <a:rPr lang="en-US" dirty="0" smtClean="0"/>
              <a:t>May start from the extremities working the way upwards till it reaches the respiratory muscles with resultant paralysis of respiratory muscles</a:t>
            </a:r>
            <a:endParaRPr lang="en-US" dirty="0"/>
          </a:p>
        </p:txBody>
      </p:sp>
    </p:spTree>
    <p:extLst>
      <p:ext uri="{BB962C8B-B14F-4D97-AF65-F5344CB8AC3E}">
        <p14:creationId xmlns:p14="http://schemas.microsoft.com/office/powerpoint/2010/main" val="400008452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a:bodyPr>
          <a:lstStyle/>
          <a:p>
            <a:r>
              <a:rPr lang="en-US" dirty="0" smtClean="0"/>
              <a:t>Exact cause is unknown</a:t>
            </a:r>
            <a:r>
              <a:rPr lang="en-US" dirty="0"/>
              <a:t>. </a:t>
            </a:r>
            <a:endParaRPr lang="en-US" dirty="0" smtClean="0"/>
          </a:p>
          <a:p>
            <a:r>
              <a:rPr lang="en-US" dirty="0" smtClean="0"/>
              <a:t>2/3 of </a:t>
            </a:r>
            <a:r>
              <a:rPr lang="en-US" dirty="0"/>
              <a:t>patients report symptoms of an infection in the six weeks preceding. These include a COVID-19, respiratory or a gastrointestinal infection </a:t>
            </a:r>
            <a:endParaRPr lang="en-US" dirty="0" smtClean="0"/>
          </a:p>
          <a:p>
            <a:r>
              <a:rPr lang="en-US" dirty="0" smtClean="0"/>
              <a:t>No </a:t>
            </a:r>
            <a:r>
              <a:rPr lang="en-US" dirty="0"/>
              <a:t>known cure </a:t>
            </a:r>
            <a:r>
              <a:rPr lang="en-US" dirty="0" smtClean="0"/>
              <a:t>but </a:t>
            </a:r>
            <a:r>
              <a:rPr lang="en-US" dirty="0"/>
              <a:t>several treatments can ease symptoms and reduce the duration of the </a:t>
            </a:r>
            <a:r>
              <a:rPr lang="en-US" dirty="0" smtClean="0"/>
              <a:t>illness</a:t>
            </a:r>
          </a:p>
          <a:p>
            <a:r>
              <a:rPr lang="en-US" dirty="0" smtClean="0"/>
              <a:t>Most </a:t>
            </a:r>
            <a:r>
              <a:rPr lang="en-US" dirty="0"/>
              <a:t>people recover completely </a:t>
            </a:r>
            <a:r>
              <a:rPr lang="en-US" dirty="0" smtClean="0"/>
              <a:t>though severe </a:t>
            </a:r>
            <a:r>
              <a:rPr lang="en-US" dirty="0"/>
              <a:t>cases can be fatal</a:t>
            </a:r>
            <a:r>
              <a:rPr lang="en-US" dirty="0" smtClean="0"/>
              <a:t>.</a:t>
            </a:r>
          </a:p>
          <a:p>
            <a:r>
              <a:rPr lang="en-US" dirty="0" smtClean="0"/>
              <a:t>Recovery </a:t>
            </a:r>
            <a:r>
              <a:rPr lang="en-US" dirty="0"/>
              <a:t>may take up to several </a:t>
            </a:r>
            <a:r>
              <a:rPr lang="en-US" dirty="0" smtClean="0"/>
              <a:t>years though most </a:t>
            </a:r>
            <a:r>
              <a:rPr lang="en-US" dirty="0"/>
              <a:t>people are able to walk again six months after symptoms first started. </a:t>
            </a:r>
            <a:endParaRPr lang="en-US" dirty="0" smtClean="0"/>
          </a:p>
          <a:p>
            <a:r>
              <a:rPr lang="en-US" dirty="0" smtClean="0"/>
              <a:t>Some may </a:t>
            </a:r>
            <a:r>
              <a:rPr lang="en-US" dirty="0"/>
              <a:t>have lasting effects </a:t>
            </a:r>
            <a:r>
              <a:rPr lang="en-US" dirty="0" smtClean="0"/>
              <a:t>such </a:t>
            </a:r>
            <a:r>
              <a:rPr lang="en-US" dirty="0"/>
              <a:t>as weakness, numbness or fatigue.</a:t>
            </a:r>
          </a:p>
        </p:txBody>
      </p:sp>
    </p:spTree>
    <p:extLst>
      <p:ext uri="{BB962C8B-B14F-4D97-AF65-F5344CB8AC3E}">
        <p14:creationId xmlns:p14="http://schemas.microsoft.com/office/powerpoint/2010/main" val="219142034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smtClean="0"/>
              <a:t>There are several forms of Guillain-Barre syndrome</a:t>
            </a:r>
          </a:p>
          <a:p>
            <a:r>
              <a:rPr lang="en-US" dirty="0" smtClean="0"/>
              <a:t>The </a:t>
            </a:r>
            <a:r>
              <a:rPr lang="en-US" dirty="0"/>
              <a:t>main types are:</a:t>
            </a:r>
          </a:p>
          <a:p>
            <a:r>
              <a:rPr lang="en-US" b="1" dirty="0" smtClean="0"/>
              <a:t> </a:t>
            </a:r>
            <a:r>
              <a:rPr lang="en-US" b="1" dirty="0"/>
              <a:t>Acute inflammatory demyelinating </a:t>
            </a:r>
            <a:r>
              <a:rPr lang="en-US" b="1" dirty="0" err="1"/>
              <a:t>polyradiculoneuropathy</a:t>
            </a:r>
            <a:r>
              <a:rPr lang="en-US" b="1" dirty="0"/>
              <a:t> </a:t>
            </a:r>
            <a:r>
              <a:rPr lang="en-US" dirty="0"/>
              <a:t>(AIDP), the most common form in North America and Europe. The most common sign of AIDP is muscle weakness that starts in the lower part of </a:t>
            </a:r>
            <a:r>
              <a:rPr lang="en-US" dirty="0" smtClean="0"/>
              <a:t>the body </a:t>
            </a:r>
            <a:r>
              <a:rPr lang="en-US" dirty="0"/>
              <a:t>and spreads upward.</a:t>
            </a:r>
          </a:p>
          <a:p>
            <a:r>
              <a:rPr lang="en-US" dirty="0" smtClean="0"/>
              <a:t>Miller </a:t>
            </a:r>
            <a:r>
              <a:rPr lang="en-US" dirty="0"/>
              <a:t>Fisher syndrome (MFS), in which paralysis starts in the eyes. MFS is also associated with unsteady gait. </a:t>
            </a:r>
            <a:r>
              <a:rPr lang="en-US" dirty="0" smtClean="0"/>
              <a:t>Most common </a:t>
            </a:r>
            <a:r>
              <a:rPr lang="en-US" dirty="0"/>
              <a:t>in Asia.</a:t>
            </a:r>
          </a:p>
          <a:p>
            <a:r>
              <a:rPr lang="en-US" dirty="0" smtClean="0"/>
              <a:t>Acute </a:t>
            </a:r>
            <a:r>
              <a:rPr lang="en-US" dirty="0"/>
              <a:t>motor axonal neuropathy (AMAN) and acute motor-sensory axonal neuropathy (AMSAN</a:t>
            </a:r>
            <a:r>
              <a:rPr lang="en-US" dirty="0" smtClean="0"/>
              <a:t>). Most common Asia</a:t>
            </a:r>
            <a:endParaRPr lang="en-US" dirty="0"/>
          </a:p>
          <a:p>
            <a:endParaRPr lang="en-US" dirty="0"/>
          </a:p>
        </p:txBody>
      </p:sp>
    </p:spTree>
    <p:extLst>
      <p:ext uri="{BB962C8B-B14F-4D97-AF65-F5344CB8AC3E}">
        <p14:creationId xmlns:p14="http://schemas.microsoft.com/office/powerpoint/2010/main" val="48792846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Axonal transport</a:t>
            </a:r>
            <a:endParaRPr lang="en-US" dirty="0"/>
          </a:p>
        </p:txBody>
      </p:sp>
      <p:sp>
        <p:nvSpPr>
          <p:cNvPr id="3" name="Content Placeholder 2"/>
          <p:cNvSpPr>
            <a:spLocks noGrp="1"/>
          </p:cNvSpPr>
          <p:nvPr>
            <p:ph idx="1"/>
          </p:nvPr>
        </p:nvSpPr>
        <p:spPr/>
        <p:txBody>
          <a:bodyPr>
            <a:normAutofit/>
          </a:bodyPr>
          <a:lstStyle/>
          <a:p>
            <a:r>
              <a:rPr lang="en-US" sz="3200" dirty="0" smtClean="0"/>
              <a:t>Neurons are secretory cells, but they differ from other secretory cells in that the secretory zone is generally at the end of the axon, far removed from the cell body. </a:t>
            </a:r>
          </a:p>
          <a:p>
            <a:r>
              <a:rPr lang="en-US" sz="3200" dirty="0" smtClean="0"/>
              <a:t>Protein synthesis mostly occurs in cell body</a:t>
            </a:r>
          </a:p>
          <a:p>
            <a:r>
              <a:rPr lang="en-US" sz="3200" dirty="0" smtClean="0"/>
              <a:t>Transported to the axonal ending by </a:t>
            </a:r>
            <a:r>
              <a:rPr lang="en-US" sz="3200" dirty="0" err="1" smtClean="0"/>
              <a:t>axoplasmic</a:t>
            </a:r>
            <a:r>
              <a:rPr lang="en-US" sz="3200" dirty="0" smtClean="0"/>
              <a:t> flow.</a:t>
            </a:r>
          </a:p>
          <a:p>
            <a:r>
              <a:rPr lang="en-US" sz="3200" dirty="0" smtClean="0"/>
              <a:t>Cell body maintains the functional and anatomic integrity of the axon; if the axon is cut, the part distal to the cut degenerates (</a:t>
            </a:r>
            <a:r>
              <a:rPr lang="en-US" sz="3200" dirty="0" err="1" smtClean="0"/>
              <a:t>wallerian</a:t>
            </a:r>
            <a:r>
              <a:rPr lang="en-US" sz="3200" dirty="0" smtClean="0"/>
              <a:t> degeneration). </a:t>
            </a:r>
            <a:endParaRPr lang="en-US" sz="3200" dirty="0"/>
          </a:p>
        </p:txBody>
      </p:sp>
    </p:spTree>
    <p:extLst>
      <p:ext uri="{BB962C8B-B14F-4D97-AF65-F5344CB8AC3E}">
        <p14:creationId xmlns:p14="http://schemas.microsoft.com/office/powerpoint/2010/main" val="376339449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3200" dirty="0" err="1" smtClean="0"/>
              <a:t>Orthograde</a:t>
            </a:r>
            <a:r>
              <a:rPr lang="en-US" sz="3200" dirty="0" smtClean="0"/>
              <a:t> transport occurs along microtubules that run along the length of the axon and requires two molecular motors, dynein and kinesin</a:t>
            </a:r>
          </a:p>
          <a:p>
            <a:r>
              <a:rPr lang="en-US" sz="3200" dirty="0" smtClean="0"/>
              <a:t>Transported from the cell body toward the axon terminals. </a:t>
            </a:r>
          </a:p>
          <a:p>
            <a:r>
              <a:rPr lang="en-US" sz="3200" dirty="0" smtClean="0"/>
              <a:t>This transport has both fast and slow components; </a:t>
            </a:r>
          </a:p>
          <a:p>
            <a:r>
              <a:rPr lang="en-US" sz="3200" dirty="0" smtClean="0"/>
              <a:t>Fast axonal transport occurs at about 400 mm/day, and slow axonal transport occurs at 0.5 to 10 mm/day. </a:t>
            </a:r>
          </a:p>
          <a:p>
            <a:endParaRPr lang="en-US" dirty="0"/>
          </a:p>
        </p:txBody>
      </p:sp>
    </p:spTree>
    <p:extLst>
      <p:ext uri="{BB962C8B-B14F-4D97-AF65-F5344CB8AC3E}">
        <p14:creationId xmlns:p14="http://schemas.microsoft.com/office/powerpoint/2010/main" val="20266053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Grp="1" noChangeArrowheads="1"/>
          </p:cNvSpPr>
          <p:nvPr>
            <p:ph type="title"/>
          </p:nvPr>
        </p:nvSpPr>
        <p:spPr>
          <a:noFill/>
        </p:spPr>
        <p:txBody>
          <a:bodyPr anchor="t"/>
          <a:lstStyle/>
          <a:p>
            <a:pPr eaLnBrk="1" hangingPunct="1"/>
            <a:r>
              <a:rPr lang="en-US" altLang="en-US" sz="2800" dirty="0"/>
              <a:t>Peripheral Nervous System: Afferent Division</a:t>
            </a:r>
          </a:p>
        </p:txBody>
      </p:sp>
      <p:sp>
        <p:nvSpPr>
          <p:cNvPr id="10243" name="Rectangle 2"/>
          <p:cNvSpPr>
            <a:spLocks noGrp="1" noChangeArrowheads="1"/>
          </p:cNvSpPr>
          <p:nvPr>
            <p:ph type="body" idx="4294967295"/>
          </p:nvPr>
        </p:nvSpPr>
        <p:spPr>
          <a:xfrm>
            <a:off x="1524000" y="1330326"/>
            <a:ext cx="8839200" cy="5527675"/>
          </a:xfrm>
        </p:spPr>
        <p:txBody>
          <a:bodyPr/>
          <a:lstStyle/>
          <a:p>
            <a:pPr eaLnBrk="1" hangingPunct="1">
              <a:spcBef>
                <a:spcPct val="30000"/>
              </a:spcBef>
              <a:spcAft>
                <a:spcPct val="30000"/>
              </a:spcAft>
            </a:pPr>
            <a:r>
              <a:rPr lang="en-US" altLang="en-US" dirty="0" smtClean="0"/>
              <a:t>Afferent (sensory) division – transmits impulses from receptors to the CNS. </a:t>
            </a:r>
          </a:p>
          <a:p>
            <a:pPr lvl="1" eaLnBrk="1" hangingPunct="1">
              <a:spcBef>
                <a:spcPct val="30000"/>
              </a:spcBef>
              <a:spcAft>
                <a:spcPct val="30000"/>
              </a:spcAft>
            </a:pPr>
            <a:r>
              <a:rPr lang="en-US" altLang="en-US" sz="3200" dirty="0"/>
              <a:t>Somatic afferent fibers – carry impulses from skin, skeletal muscles, and joints</a:t>
            </a:r>
          </a:p>
          <a:p>
            <a:pPr lvl="1" eaLnBrk="1" hangingPunct="1">
              <a:spcBef>
                <a:spcPct val="30000"/>
              </a:spcBef>
              <a:spcAft>
                <a:spcPct val="30000"/>
              </a:spcAft>
            </a:pPr>
            <a:r>
              <a:rPr lang="en-US" altLang="en-US" sz="3200" dirty="0"/>
              <a:t>Visceral afferent fibers – transmit impulses from visceral organs </a:t>
            </a:r>
          </a:p>
          <a:p>
            <a:pPr eaLnBrk="1" hangingPunct="1">
              <a:spcBef>
                <a:spcPct val="30000"/>
              </a:spcBef>
              <a:spcAft>
                <a:spcPct val="30000"/>
              </a:spcAft>
            </a:pPr>
            <a:endParaRPr lang="en-US" altLang="en-US" dirty="0" smtClean="0"/>
          </a:p>
        </p:txBody>
      </p:sp>
    </p:spTree>
    <p:extLst>
      <p:ext uri="{BB962C8B-B14F-4D97-AF65-F5344CB8AC3E}">
        <p14:creationId xmlns:p14="http://schemas.microsoft.com/office/powerpoint/2010/main" val="1013845725"/>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Retrograde </a:t>
            </a:r>
            <a:r>
              <a:rPr lang="en-US" dirty="0" smtClean="0"/>
              <a:t>transport is </a:t>
            </a:r>
            <a:r>
              <a:rPr lang="en-US" dirty="0"/>
              <a:t>in the opposite direction (from the nerve ending to the cell body</a:t>
            </a:r>
            <a:r>
              <a:rPr lang="en-US" dirty="0" smtClean="0"/>
              <a:t>)</a:t>
            </a:r>
          </a:p>
          <a:p>
            <a:r>
              <a:rPr lang="en-US" dirty="0" smtClean="0"/>
              <a:t>Occurs </a:t>
            </a:r>
            <a:r>
              <a:rPr lang="en-US" dirty="0"/>
              <a:t>along microtubules at about 200 </a:t>
            </a:r>
            <a:r>
              <a:rPr lang="en-US" dirty="0" smtClean="0"/>
              <a:t>mm/day</a:t>
            </a:r>
          </a:p>
          <a:p>
            <a:r>
              <a:rPr lang="en-US" dirty="0"/>
              <a:t>Synaptic vesicles recycle in the membrane, but some used vesicles are carried back to the cell body and deposited in lysosomes. </a:t>
            </a:r>
          </a:p>
          <a:p>
            <a:r>
              <a:rPr lang="en-US" dirty="0"/>
              <a:t>Some materials taken up at the ending by endocytosis, </a:t>
            </a:r>
            <a:r>
              <a:rPr lang="en-US" dirty="0" err="1" smtClean="0"/>
              <a:t>eg</a:t>
            </a:r>
            <a:r>
              <a:rPr lang="en-US" dirty="0" smtClean="0"/>
              <a:t>, nerve </a:t>
            </a:r>
            <a:r>
              <a:rPr lang="en-US" dirty="0"/>
              <a:t>growth factor (NGF) and various viruses, are also transported back to the cell body. </a:t>
            </a:r>
          </a:p>
          <a:p>
            <a:endParaRPr lang="en-US" dirty="0"/>
          </a:p>
          <a:p>
            <a:endParaRPr lang="en-US" dirty="0"/>
          </a:p>
        </p:txBody>
      </p:sp>
    </p:spTree>
    <p:extLst>
      <p:ext uri="{BB962C8B-B14F-4D97-AF65-F5344CB8AC3E}">
        <p14:creationId xmlns:p14="http://schemas.microsoft.com/office/powerpoint/2010/main" val="288281769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sz="3600" dirty="0" smtClean="0"/>
              <a:t>A potentially important exception to these principles seems to occur in some dendrites. </a:t>
            </a:r>
          </a:p>
          <a:p>
            <a:r>
              <a:rPr lang="en-US" sz="3600" dirty="0" smtClean="0"/>
              <a:t>In them, single strands of mRNA are transported from the cell body, make contact with appropriate ribosomes, and protein synthesis appears to create local protein domains.</a:t>
            </a:r>
          </a:p>
          <a:p>
            <a:endParaRPr lang="en-US" dirty="0"/>
          </a:p>
        </p:txBody>
      </p:sp>
    </p:spTree>
    <p:extLst>
      <p:ext uri="{BB962C8B-B14F-4D97-AF65-F5344CB8AC3E}">
        <p14:creationId xmlns:p14="http://schemas.microsoft.com/office/powerpoint/2010/main" val="98614038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Excitation and Conduction</a:t>
            </a:r>
            <a:endParaRPr lang="en-US" dirty="0"/>
          </a:p>
        </p:txBody>
      </p:sp>
      <p:sp>
        <p:nvSpPr>
          <p:cNvPr id="3" name="Content Placeholder 2"/>
          <p:cNvSpPr>
            <a:spLocks noGrp="1"/>
          </p:cNvSpPr>
          <p:nvPr>
            <p:ph idx="1"/>
          </p:nvPr>
        </p:nvSpPr>
        <p:spPr/>
        <p:txBody>
          <a:bodyPr>
            <a:normAutofit lnSpcReduction="10000"/>
          </a:bodyPr>
          <a:lstStyle/>
          <a:p>
            <a:r>
              <a:rPr lang="en-US" sz="3600" dirty="0" smtClean="0"/>
              <a:t>Nerve cells have a low threshold for excitation. </a:t>
            </a:r>
          </a:p>
          <a:p>
            <a:r>
              <a:rPr lang="en-US" sz="3600" dirty="0" smtClean="0"/>
              <a:t>Stimulus may be electrical, chemical, or mechanical. </a:t>
            </a:r>
          </a:p>
          <a:p>
            <a:r>
              <a:rPr lang="en-US" sz="3600" dirty="0" smtClean="0"/>
              <a:t>2 types of physicochemical disturbances are produced: </a:t>
            </a:r>
          </a:p>
          <a:p>
            <a:r>
              <a:rPr lang="en-US" sz="3600" dirty="0" smtClean="0"/>
              <a:t>Local, non-propagated potentials called synaptic or generator potentials and </a:t>
            </a:r>
          </a:p>
          <a:p>
            <a:r>
              <a:rPr lang="en-US" sz="3600" dirty="0" smtClean="0"/>
              <a:t>Propagated potentials, the action potentials (or nerve impulses). </a:t>
            </a:r>
          </a:p>
          <a:p>
            <a:endParaRPr lang="en-US" dirty="0" smtClean="0"/>
          </a:p>
        </p:txBody>
      </p:sp>
    </p:spTree>
    <p:extLst>
      <p:ext uri="{BB962C8B-B14F-4D97-AF65-F5344CB8AC3E}">
        <p14:creationId xmlns:p14="http://schemas.microsoft.com/office/powerpoint/2010/main" val="68053237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sz="3200" dirty="0"/>
              <a:t>These are the only electrical responses of neurons and other excitable tissues, and they are the main language of the nervous system. </a:t>
            </a:r>
          </a:p>
          <a:p>
            <a:r>
              <a:rPr lang="en-US" sz="3200" dirty="0"/>
              <a:t>They are due to changes in the conduction of ions across the cell membrane that are produced by alterations in ion channels. </a:t>
            </a:r>
          </a:p>
          <a:p>
            <a:r>
              <a:rPr lang="en-US" sz="3200" dirty="0"/>
              <a:t>The electrical events in neurons are rapid, being measured in milliseconds (</a:t>
            </a:r>
            <a:r>
              <a:rPr lang="en-US" sz="3200" dirty="0" err="1"/>
              <a:t>ms</a:t>
            </a:r>
            <a:r>
              <a:rPr lang="en-US" sz="3200" dirty="0"/>
              <a:t>); and the potential changes are small, being measured in millivolts (mV).</a:t>
            </a:r>
          </a:p>
          <a:p>
            <a:endParaRPr lang="en-US" dirty="0"/>
          </a:p>
        </p:txBody>
      </p:sp>
    </p:spTree>
    <p:extLst>
      <p:ext uri="{BB962C8B-B14F-4D97-AF65-F5344CB8AC3E}">
        <p14:creationId xmlns:p14="http://schemas.microsoft.com/office/powerpoint/2010/main" val="426346452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3200" dirty="0" smtClean="0"/>
              <a:t>The impulse is normally transmitted (conducted) along the axon to its termination. </a:t>
            </a:r>
          </a:p>
          <a:p>
            <a:r>
              <a:rPr lang="en-US" sz="3200" dirty="0" smtClean="0"/>
              <a:t>Nerve tissue is in fact a relatively poor passive conductor, and it would take a potential of many volts to produce a signal of a fraction of a volt at the other end of a meter-long axon in the absence of active processes in the nerve. </a:t>
            </a:r>
          </a:p>
          <a:p>
            <a:endParaRPr lang="en-US" dirty="0" smtClean="0"/>
          </a:p>
          <a:p>
            <a:endParaRPr lang="en-US" dirty="0" smtClean="0"/>
          </a:p>
          <a:p>
            <a:endParaRPr lang="en-US" dirty="0"/>
          </a:p>
        </p:txBody>
      </p:sp>
    </p:spTree>
    <p:extLst>
      <p:ext uri="{BB962C8B-B14F-4D97-AF65-F5344CB8AC3E}">
        <p14:creationId xmlns:p14="http://schemas.microsoft.com/office/powerpoint/2010/main" val="287359512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sz="3200" dirty="0"/>
              <a:t>Conduction is an active, self-propagating process, and the impulse moves along the nerve at a constant amplitude and velocity. </a:t>
            </a:r>
          </a:p>
          <a:p>
            <a:r>
              <a:rPr lang="en-US" sz="3200" dirty="0"/>
              <a:t>The process is often compared to what happens when a match is applied to one end of a trail of gunpowder; by igniting the powder particles immediately in front of it, the flame moves steadily down the trail to its end as it is extinguished in its progression. </a:t>
            </a:r>
          </a:p>
          <a:p>
            <a:endParaRPr lang="en-US" dirty="0"/>
          </a:p>
        </p:txBody>
      </p:sp>
    </p:spTree>
    <p:extLst>
      <p:ext uri="{BB962C8B-B14F-4D97-AF65-F5344CB8AC3E}">
        <p14:creationId xmlns:p14="http://schemas.microsoft.com/office/powerpoint/2010/main" val="19822660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smtClean="0"/>
              <a:t>Mammalian neurons are relatively small, but giant unmyelinated nerve cells exist in a number of invertebrate species such as in crabs and squid  </a:t>
            </a:r>
          </a:p>
          <a:p>
            <a:r>
              <a:rPr lang="en-US" dirty="0" smtClean="0"/>
              <a:t>The fundamental properties of neurons were first determined in these species and then found to be similar in mammals. </a:t>
            </a:r>
          </a:p>
          <a:p>
            <a:r>
              <a:rPr lang="en-US" dirty="0" smtClean="0"/>
              <a:t>The neck region of the muscular mantle of the squid contains single axons up to 1 mm in diameter. </a:t>
            </a:r>
          </a:p>
          <a:p>
            <a:r>
              <a:rPr lang="en-US" dirty="0" smtClean="0"/>
              <a:t>The fundamental properties of these long axons are similar to those of mammalian axons.</a:t>
            </a:r>
          </a:p>
          <a:p>
            <a:endParaRPr lang="en-US" dirty="0" smtClean="0"/>
          </a:p>
          <a:p>
            <a:endParaRPr lang="en-US" dirty="0"/>
          </a:p>
        </p:txBody>
      </p:sp>
    </p:spTree>
    <p:extLst>
      <p:ext uri="{BB962C8B-B14F-4D97-AF65-F5344CB8AC3E}">
        <p14:creationId xmlns:p14="http://schemas.microsoft.com/office/powerpoint/2010/main" val="395899298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of nerves</a:t>
            </a:r>
            <a:endParaRPr lang="en-US" dirty="0"/>
          </a:p>
        </p:txBody>
      </p:sp>
      <p:sp>
        <p:nvSpPr>
          <p:cNvPr id="3" name="Content Placeholder 2"/>
          <p:cNvSpPr>
            <a:spLocks noGrp="1"/>
          </p:cNvSpPr>
          <p:nvPr>
            <p:ph idx="1"/>
          </p:nvPr>
        </p:nvSpPr>
        <p:spPr/>
        <p:txBody>
          <a:bodyPr/>
          <a:lstStyle/>
          <a:p>
            <a:r>
              <a:rPr lang="en-US" sz="3200" dirty="0" smtClean="0"/>
              <a:t>1. Depending </a:t>
            </a:r>
            <a:r>
              <a:rPr lang="en-US" sz="3200" dirty="0"/>
              <a:t>upon structure</a:t>
            </a:r>
          </a:p>
          <a:p>
            <a:r>
              <a:rPr lang="en-US" sz="3200" dirty="0"/>
              <a:t>2. Depending upon distribution</a:t>
            </a:r>
          </a:p>
          <a:p>
            <a:r>
              <a:rPr lang="en-US" sz="3200" dirty="0"/>
              <a:t>3. Depending upon origin</a:t>
            </a:r>
          </a:p>
          <a:p>
            <a:r>
              <a:rPr lang="en-US" sz="3200" dirty="0"/>
              <a:t>4. Depending upon function</a:t>
            </a:r>
          </a:p>
          <a:p>
            <a:r>
              <a:rPr lang="en-US" sz="3200" dirty="0"/>
              <a:t>5. Depending upon secretion of neurotransmitter </a:t>
            </a:r>
          </a:p>
          <a:p>
            <a:r>
              <a:rPr lang="en-US" sz="3200" dirty="0"/>
              <a:t>6. Depending upon diameter and conduction of impulse </a:t>
            </a:r>
          </a:p>
          <a:p>
            <a:endParaRPr lang="en-US" dirty="0"/>
          </a:p>
        </p:txBody>
      </p:sp>
    </p:spTree>
    <p:extLst>
      <p:ext uri="{BB962C8B-B14F-4D97-AF65-F5344CB8AC3E}">
        <p14:creationId xmlns:p14="http://schemas.microsoft.com/office/powerpoint/2010/main" val="8014247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DEPENDING UPON STRUCTURE</a:t>
            </a:r>
            <a:br>
              <a:rPr lang="en-US" dirty="0"/>
            </a:br>
            <a:endParaRPr lang="en-US" dirty="0"/>
          </a:p>
        </p:txBody>
      </p:sp>
      <p:sp>
        <p:nvSpPr>
          <p:cNvPr id="3" name="Content Placeholder 2"/>
          <p:cNvSpPr>
            <a:spLocks noGrp="1"/>
          </p:cNvSpPr>
          <p:nvPr>
            <p:ph idx="1"/>
          </p:nvPr>
        </p:nvSpPr>
        <p:spPr/>
        <p:txBody>
          <a:bodyPr>
            <a:normAutofit/>
          </a:bodyPr>
          <a:lstStyle/>
          <a:p>
            <a:r>
              <a:rPr lang="en-US" sz="3200" dirty="0" smtClean="0"/>
              <a:t>Based </a:t>
            </a:r>
            <a:r>
              <a:rPr lang="en-US" sz="3200" dirty="0"/>
              <a:t>on structure, nerve fibers are classified into two </a:t>
            </a:r>
            <a:r>
              <a:rPr lang="en-US" sz="3200" dirty="0" smtClean="0"/>
              <a:t>types</a:t>
            </a:r>
            <a:r>
              <a:rPr lang="en-US" sz="3200" dirty="0"/>
              <a:t>:</a:t>
            </a:r>
          </a:p>
          <a:p>
            <a:r>
              <a:rPr lang="en-US" sz="3200" dirty="0" err="1"/>
              <a:t>i</a:t>
            </a:r>
            <a:r>
              <a:rPr lang="en-US" sz="3200" dirty="0"/>
              <a:t>. Myelinated Nerve Fibers </a:t>
            </a:r>
          </a:p>
          <a:p>
            <a:r>
              <a:rPr lang="en-US" sz="3200" dirty="0"/>
              <a:t>Myelinated nerve fibers are the nerve fibers that are </a:t>
            </a:r>
            <a:r>
              <a:rPr lang="en-US" sz="3200" dirty="0" smtClean="0"/>
              <a:t>covered </a:t>
            </a:r>
            <a:r>
              <a:rPr lang="en-US" sz="3200" dirty="0"/>
              <a:t>by myelin sheath.</a:t>
            </a:r>
          </a:p>
          <a:p>
            <a:r>
              <a:rPr lang="en-US" sz="3200" dirty="0"/>
              <a:t>ii. Non-myelinated Nerve Fibers</a:t>
            </a:r>
          </a:p>
          <a:p>
            <a:r>
              <a:rPr lang="en-US" sz="3200" dirty="0" smtClean="0"/>
              <a:t>Non-­</a:t>
            </a:r>
            <a:r>
              <a:rPr lang="en-US" sz="3200" dirty="0"/>
              <a:t>myelinated nerve fibers are the nerve fibers which </a:t>
            </a:r>
            <a:r>
              <a:rPr lang="en-US" sz="3200" dirty="0" smtClean="0"/>
              <a:t>are </a:t>
            </a:r>
            <a:r>
              <a:rPr lang="en-US" sz="3200" dirty="0"/>
              <a:t>not covered by myelin sheath</a:t>
            </a:r>
          </a:p>
        </p:txBody>
      </p:sp>
    </p:spTree>
    <p:extLst>
      <p:ext uri="{BB962C8B-B14F-4D97-AF65-F5344CB8AC3E}">
        <p14:creationId xmlns:p14="http://schemas.microsoft.com/office/powerpoint/2010/main" val="366937117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DEPENDING UPON DISTRIBUTION</a:t>
            </a:r>
            <a:br>
              <a:rPr lang="en-US" dirty="0"/>
            </a:br>
            <a:endParaRPr lang="en-US" dirty="0"/>
          </a:p>
        </p:txBody>
      </p:sp>
      <p:sp>
        <p:nvSpPr>
          <p:cNvPr id="3" name="Content Placeholder 2"/>
          <p:cNvSpPr>
            <a:spLocks noGrp="1"/>
          </p:cNvSpPr>
          <p:nvPr>
            <p:ph idx="1"/>
          </p:nvPr>
        </p:nvSpPr>
        <p:spPr/>
        <p:txBody>
          <a:bodyPr>
            <a:normAutofit/>
          </a:bodyPr>
          <a:lstStyle/>
          <a:p>
            <a:r>
              <a:rPr lang="en-US" sz="3200" dirty="0" smtClean="0"/>
              <a:t>Nerve </a:t>
            </a:r>
            <a:r>
              <a:rPr lang="en-US" sz="3200" dirty="0"/>
              <a:t>fibers are classified into two types, on the basis </a:t>
            </a:r>
            <a:r>
              <a:rPr lang="en-US" sz="3200" dirty="0" smtClean="0"/>
              <a:t> of </a:t>
            </a:r>
            <a:r>
              <a:rPr lang="en-US" sz="3200" dirty="0"/>
              <a:t>distribution:</a:t>
            </a:r>
          </a:p>
          <a:p>
            <a:r>
              <a:rPr lang="en-US" sz="3200" dirty="0" err="1"/>
              <a:t>i</a:t>
            </a:r>
            <a:r>
              <a:rPr lang="en-US" sz="3200" dirty="0"/>
              <a:t>. Somatic Nerve Fibers</a:t>
            </a:r>
          </a:p>
          <a:p>
            <a:r>
              <a:rPr lang="en-US" sz="3200" dirty="0"/>
              <a:t>Somatic nerve fibers supply the skeletal muscles of the </a:t>
            </a:r>
            <a:r>
              <a:rPr lang="en-US" sz="3200" dirty="0" smtClean="0"/>
              <a:t>body</a:t>
            </a:r>
            <a:r>
              <a:rPr lang="en-US" sz="3200" dirty="0"/>
              <a:t>.</a:t>
            </a:r>
          </a:p>
          <a:p>
            <a:r>
              <a:rPr lang="en-US" sz="3200" dirty="0"/>
              <a:t>ii. Visceral or Autonomic Nerve Fibers</a:t>
            </a:r>
          </a:p>
          <a:p>
            <a:r>
              <a:rPr lang="en-US" sz="3200" dirty="0"/>
              <a:t>Autonomic nerve fibers supply the various </a:t>
            </a:r>
            <a:r>
              <a:rPr lang="en-US" sz="3200" dirty="0" smtClean="0"/>
              <a:t>internal organs </a:t>
            </a:r>
            <a:r>
              <a:rPr lang="en-US" sz="3200" dirty="0"/>
              <a:t>of the </a:t>
            </a:r>
            <a:r>
              <a:rPr lang="en-US" sz="3200" dirty="0" smtClean="0"/>
              <a:t>body</a:t>
            </a:r>
            <a:endParaRPr lang="en-US" sz="3200" dirty="0"/>
          </a:p>
        </p:txBody>
      </p:sp>
    </p:spTree>
    <p:extLst>
      <p:ext uri="{BB962C8B-B14F-4D97-AF65-F5344CB8AC3E}">
        <p14:creationId xmlns:p14="http://schemas.microsoft.com/office/powerpoint/2010/main" val="21186514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body" idx="4294967295"/>
          </p:nvPr>
        </p:nvSpPr>
        <p:spPr>
          <a:xfrm>
            <a:off x="1524000" y="1439863"/>
            <a:ext cx="8610600" cy="3962400"/>
          </a:xfrm>
        </p:spPr>
        <p:txBody>
          <a:bodyPr/>
          <a:lstStyle/>
          <a:p>
            <a:pPr eaLnBrk="1" hangingPunct="1">
              <a:spcBef>
                <a:spcPct val="30000"/>
              </a:spcBef>
              <a:spcAft>
                <a:spcPct val="30000"/>
              </a:spcAft>
            </a:pPr>
            <a:r>
              <a:rPr lang="en-US" altLang="en-US" dirty="0"/>
              <a:t>Motor (efferent) division – transmits impulses from the CNS to effector organs.  Two subdivisions:</a:t>
            </a:r>
          </a:p>
          <a:p>
            <a:pPr lvl="1" eaLnBrk="1" hangingPunct="1">
              <a:spcBef>
                <a:spcPct val="30000"/>
              </a:spcBef>
              <a:spcAft>
                <a:spcPct val="30000"/>
              </a:spcAft>
            </a:pPr>
            <a:r>
              <a:rPr lang="en-US" altLang="en-US" dirty="0" smtClean="0"/>
              <a:t>Somatic nervous system – provides conscious control of skeletal muscles</a:t>
            </a:r>
          </a:p>
          <a:p>
            <a:pPr lvl="1" eaLnBrk="1" hangingPunct="1">
              <a:spcBef>
                <a:spcPct val="30000"/>
              </a:spcBef>
              <a:spcAft>
                <a:spcPct val="30000"/>
              </a:spcAft>
            </a:pPr>
            <a:r>
              <a:rPr lang="en-US" altLang="en-US" dirty="0" smtClean="0"/>
              <a:t>Autonomic nervous system – regulates smooth muscle, cardiac muscle, and glands</a:t>
            </a:r>
          </a:p>
          <a:p>
            <a:pPr eaLnBrk="1" hangingPunct="1">
              <a:spcBef>
                <a:spcPct val="30000"/>
              </a:spcBef>
              <a:spcAft>
                <a:spcPct val="30000"/>
              </a:spcAft>
            </a:pPr>
            <a:endParaRPr lang="en-US" altLang="en-US" sz="1900" dirty="0"/>
          </a:p>
          <a:p>
            <a:pPr eaLnBrk="1" hangingPunct="1">
              <a:lnSpc>
                <a:spcPct val="80000"/>
              </a:lnSpc>
            </a:pPr>
            <a:endParaRPr lang="en-US" altLang="en-US" sz="1700" dirty="0"/>
          </a:p>
        </p:txBody>
      </p:sp>
      <p:sp>
        <p:nvSpPr>
          <p:cNvPr id="12291" name="Rectangle 3"/>
          <p:cNvSpPr>
            <a:spLocks noGrp="1" noChangeArrowheads="1"/>
          </p:cNvSpPr>
          <p:nvPr>
            <p:ph type="title" idx="4294967295"/>
          </p:nvPr>
        </p:nvSpPr>
        <p:spPr>
          <a:xfrm>
            <a:off x="2057400" y="373063"/>
            <a:ext cx="8610600" cy="609600"/>
          </a:xfrm>
          <a:noFill/>
        </p:spPr>
        <p:txBody>
          <a:bodyPr anchor="t"/>
          <a:lstStyle/>
          <a:p>
            <a:pPr eaLnBrk="1" hangingPunct="1"/>
            <a:r>
              <a:rPr lang="en-US" altLang="en-US" sz="2800" dirty="0"/>
              <a:t>Peripheral Nervous System: Efferent Division</a:t>
            </a:r>
          </a:p>
        </p:txBody>
      </p:sp>
    </p:spTree>
    <p:extLst>
      <p:ext uri="{BB962C8B-B14F-4D97-AF65-F5344CB8AC3E}">
        <p14:creationId xmlns:p14="http://schemas.microsoft.com/office/powerpoint/2010/main" val="4155629603"/>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DEPENDING UPON ORIGIN</a:t>
            </a:r>
            <a:br>
              <a:rPr lang="en-US" dirty="0"/>
            </a:br>
            <a:endParaRPr lang="en-US" dirty="0"/>
          </a:p>
        </p:txBody>
      </p:sp>
      <p:sp>
        <p:nvSpPr>
          <p:cNvPr id="3" name="Content Placeholder 2"/>
          <p:cNvSpPr>
            <a:spLocks noGrp="1"/>
          </p:cNvSpPr>
          <p:nvPr>
            <p:ph idx="1"/>
          </p:nvPr>
        </p:nvSpPr>
        <p:spPr/>
        <p:txBody>
          <a:bodyPr>
            <a:normAutofit/>
          </a:bodyPr>
          <a:lstStyle/>
          <a:p>
            <a:r>
              <a:rPr lang="en-US" sz="3200" dirty="0" smtClean="0"/>
              <a:t>On </a:t>
            </a:r>
            <a:r>
              <a:rPr lang="en-US" sz="3200" dirty="0"/>
              <a:t>the basis of origin, nerve fibers are divided into two </a:t>
            </a:r>
            <a:r>
              <a:rPr lang="en-US" sz="3200" dirty="0" smtClean="0"/>
              <a:t>types</a:t>
            </a:r>
            <a:r>
              <a:rPr lang="en-US" sz="3200" dirty="0"/>
              <a:t>:</a:t>
            </a:r>
          </a:p>
          <a:p>
            <a:r>
              <a:rPr lang="en-US" sz="3200" dirty="0" err="1"/>
              <a:t>i</a:t>
            </a:r>
            <a:r>
              <a:rPr lang="en-US" sz="3200" dirty="0"/>
              <a:t>. Cranial Nerve Fibers</a:t>
            </a:r>
          </a:p>
          <a:p>
            <a:r>
              <a:rPr lang="en-US" sz="3200" dirty="0"/>
              <a:t>Nerve fibers arising from brain are called </a:t>
            </a:r>
            <a:r>
              <a:rPr lang="en-US" sz="3200" dirty="0" smtClean="0"/>
              <a:t>cranial nerve </a:t>
            </a:r>
            <a:r>
              <a:rPr lang="en-US" sz="3200" dirty="0"/>
              <a:t>fibers.</a:t>
            </a:r>
          </a:p>
          <a:p>
            <a:r>
              <a:rPr lang="en-US" sz="3200" dirty="0"/>
              <a:t>ii. Spinal Nerve Fibers</a:t>
            </a:r>
          </a:p>
          <a:p>
            <a:r>
              <a:rPr lang="en-US" sz="3200" dirty="0"/>
              <a:t>Nerve fibers arising from spinal cord are called spinal </a:t>
            </a:r>
            <a:r>
              <a:rPr lang="en-US" sz="3200" dirty="0" smtClean="0"/>
              <a:t>nerve </a:t>
            </a:r>
            <a:r>
              <a:rPr lang="en-US" sz="3200" dirty="0"/>
              <a:t>fibers.</a:t>
            </a:r>
          </a:p>
        </p:txBody>
      </p:sp>
    </p:spTree>
    <p:extLst>
      <p:ext uri="{BB962C8B-B14F-4D97-AF65-F5344CB8AC3E}">
        <p14:creationId xmlns:p14="http://schemas.microsoft.com/office/powerpoint/2010/main" val="285059821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DEPENDING UPON FUNCTION</a:t>
            </a:r>
            <a:br>
              <a:rPr lang="en-US" dirty="0"/>
            </a:br>
            <a:endParaRPr lang="en-US" dirty="0"/>
          </a:p>
        </p:txBody>
      </p:sp>
      <p:sp>
        <p:nvSpPr>
          <p:cNvPr id="3" name="Content Placeholder 2"/>
          <p:cNvSpPr>
            <a:spLocks noGrp="1"/>
          </p:cNvSpPr>
          <p:nvPr>
            <p:ph idx="1"/>
          </p:nvPr>
        </p:nvSpPr>
        <p:spPr/>
        <p:txBody>
          <a:bodyPr>
            <a:normAutofit/>
          </a:bodyPr>
          <a:lstStyle/>
          <a:p>
            <a:r>
              <a:rPr lang="en-US" dirty="0" smtClean="0"/>
              <a:t>Functionally</a:t>
            </a:r>
            <a:r>
              <a:rPr lang="en-US" dirty="0"/>
              <a:t>, nerve fibers are classified into two </a:t>
            </a:r>
            <a:r>
              <a:rPr lang="en-US" dirty="0" smtClean="0"/>
              <a:t>types</a:t>
            </a:r>
          </a:p>
          <a:p>
            <a:r>
              <a:rPr lang="en-US" dirty="0" err="1"/>
              <a:t>i</a:t>
            </a:r>
            <a:r>
              <a:rPr lang="en-US" dirty="0"/>
              <a:t>. Sensory Nerve Fibers</a:t>
            </a:r>
          </a:p>
          <a:p>
            <a:r>
              <a:rPr lang="en-US" dirty="0"/>
              <a:t>Sensory nerve fibers carry sensory impulses from </a:t>
            </a:r>
            <a:r>
              <a:rPr lang="en-US" dirty="0" smtClean="0"/>
              <a:t>different </a:t>
            </a:r>
            <a:r>
              <a:rPr lang="en-US" dirty="0"/>
              <a:t>parts of the body to the central nervous system. </a:t>
            </a:r>
          </a:p>
          <a:p>
            <a:r>
              <a:rPr lang="en-US" dirty="0"/>
              <a:t>These nerve fibers are also known as afferent nerve </a:t>
            </a:r>
            <a:r>
              <a:rPr lang="en-US" dirty="0" smtClean="0"/>
              <a:t>fibers</a:t>
            </a:r>
            <a:r>
              <a:rPr lang="en-US" dirty="0"/>
              <a:t>.</a:t>
            </a:r>
          </a:p>
          <a:p>
            <a:r>
              <a:rPr lang="en-US" dirty="0"/>
              <a:t>ii. Motor Nerve Fibers</a:t>
            </a:r>
          </a:p>
          <a:p>
            <a:r>
              <a:rPr lang="en-US" dirty="0"/>
              <a:t>Motor nerve fibers carry motor impulses from central </a:t>
            </a:r>
            <a:r>
              <a:rPr lang="en-US" dirty="0" smtClean="0"/>
              <a:t>nervous </a:t>
            </a:r>
            <a:r>
              <a:rPr lang="en-US" dirty="0"/>
              <a:t>system to different parts of the body. </a:t>
            </a:r>
            <a:endParaRPr lang="en-US" dirty="0" smtClean="0"/>
          </a:p>
          <a:p>
            <a:r>
              <a:rPr lang="en-US" dirty="0" smtClean="0"/>
              <a:t>These nerve </a:t>
            </a:r>
            <a:r>
              <a:rPr lang="en-US" dirty="0"/>
              <a:t>fibers are also called efferent nerve fibers.</a:t>
            </a:r>
          </a:p>
        </p:txBody>
      </p:sp>
    </p:spTree>
    <p:extLst>
      <p:ext uri="{BB962C8B-B14F-4D97-AF65-F5344CB8AC3E}">
        <p14:creationId xmlns:p14="http://schemas.microsoft.com/office/powerpoint/2010/main" val="208358342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t>DEPENDING UPON </a:t>
            </a:r>
            <a:r>
              <a:rPr lang="en-US" sz="4000" dirty="0" smtClean="0"/>
              <a:t>SECRETION OF NEUROTRANSMITTER</a:t>
            </a:r>
            <a:r>
              <a:rPr lang="en-US" dirty="0"/>
              <a:t/>
            </a:r>
            <a:br>
              <a:rPr lang="en-US" dirty="0"/>
            </a:br>
            <a:endParaRPr lang="en-US" dirty="0"/>
          </a:p>
        </p:txBody>
      </p:sp>
      <p:sp>
        <p:nvSpPr>
          <p:cNvPr id="3" name="Content Placeholder 2"/>
          <p:cNvSpPr>
            <a:spLocks noGrp="1"/>
          </p:cNvSpPr>
          <p:nvPr>
            <p:ph idx="1"/>
          </p:nvPr>
        </p:nvSpPr>
        <p:spPr/>
        <p:txBody>
          <a:bodyPr/>
          <a:lstStyle/>
          <a:p>
            <a:r>
              <a:rPr lang="en-US" sz="3200" dirty="0" smtClean="0"/>
              <a:t>Depending </a:t>
            </a:r>
            <a:r>
              <a:rPr lang="en-US" sz="3200" dirty="0"/>
              <a:t>upon the neurotransmitter substance </a:t>
            </a:r>
            <a:r>
              <a:rPr lang="en-US" sz="3200" dirty="0" smtClean="0"/>
              <a:t>secreted</a:t>
            </a:r>
            <a:r>
              <a:rPr lang="en-US" sz="3200" dirty="0"/>
              <a:t>, nerve fibers are divided into two types:</a:t>
            </a:r>
          </a:p>
          <a:p>
            <a:r>
              <a:rPr lang="en-US" sz="3200" dirty="0" err="1"/>
              <a:t>i</a:t>
            </a:r>
            <a:r>
              <a:rPr lang="en-US" sz="3200" dirty="0"/>
              <a:t>. Adrenergic Nerve Fibers </a:t>
            </a:r>
          </a:p>
          <a:p>
            <a:r>
              <a:rPr lang="en-US" sz="3200" dirty="0"/>
              <a:t>Adrenergic nerve fibers secrete noradrenaline.</a:t>
            </a:r>
          </a:p>
          <a:p>
            <a:r>
              <a:rPr lang="en-US" sz="3200" dirty="0"/>
              <a:t>ii. Cholinergic Nerve Fibers </a:t>
            </a:r>
          </a:p>
          <a:p>
            <a:r>
              <a:rPr lang="en-US" sz="3200" dirty="0"/>
              <a:t>Cholinergic nerve fibers secrete acetylcholine</a:t>
            </a:r>
            <a:r>
              <a:rPr lang="en-US" dirty="0"/>
              <a:t>.</a:t>
            </a:r>
          </a:p>
        </p:txBody>
      </p:sp>
    </p:spTree>
    <p:extLst>
      <p:ext uri="{BB962C8B-B14F-4D97-AF65-F5344CB8AC3E}">
        <p14:creationId xmlns:p14="http://schemas.microsoft.com/office/powerpoint/2010/main" val="328443082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DEPENDING UPON DIAMETER </a:t>
            </a:r>
            <a:r>
              <a:rPr lang="en-US" sz="3200" dirty="0" smtClean="0"/>
              <a:t>AND CONDUCTION </a:t>
            </a:r>
            <a:r>
              <a:rPr lang="en-US" sz="3200" dirty="0"/>
              <a:t>OF IMPULSE</a:t>
            </a:r>
            <a:br>
              <a:rPr lang="en-US" sz="3200" dirty="0"/>
            </a:br>
            <a:r>
              <a:rPr lang="en-US" sz="3200" dirty="0"/>
              <a:t>(ERLANGER-GASSER CLASSIFICATION)</a:t>
            </a:r>
          </a:p>
        </p:txBody>
      </p:sp>
      <p:sp>
        <p:nvSpPr>
          <p:cNvPr id="3" name="Content Placeholder 2"/>
          <p:cNvSpPr>
            <a:spLocks noGrp="1"/>
          </p:cNvSpPr>
          <p:nvPr>
            <p:ph idx="1"/>
          </p:nvPr>
        </p:nvSpPr>
        <p:spPr/>
        <p:txBody>
          <a:bodyPr>
            <a:normAutofit/>
          </a:bodyPr>
          <a:lstStyle/>
          <a:p>
            <a:r>
              <a:rPr lang="en-US" dirty="0"/>
              <a:t>Erlanger and Gasser classified the nerve fibers into </a:t>
            </a:r>
            <a:r>
              <a:rPr lang="en-US" dirty="0" smtClean="0"/>
              <a:t>3 </a:t>
            </a:r>
            <a:r>
              <a:rPr lang="en-US" dirty="0"/>
              <a:t>major types, on the basis of diameter (thickness) </a:t>
            </a:r>
            <a:r>
              <a:rPr lang="en-US" dirty="0" smtClean="0"/>
              <a:t>of </a:t>
            </a:r>
            <a:r>
              <a:rPr lang="en-US" dirty="0"/>
              <a:t>the fibers and velocity of conduction of impulses</a:t>
            </a:r>
            <a:r>
              <a:rPr lang="en-US" dirty="0" smtClean="0"/>
              <a:t>:</a:t>
            </a:r>
          </a:p>
          <a:p>
            <a:r>
              <a:rPr lang="en-US" dirty="0" err="1"/>
              <a:t>i</a:t>
            </a:r>
            <a:r>
              <a:rPr lang="en-US" dirty="0"/>
              <a:t>. Type A nerve fibers</a:t>
            </a:r>
          </a:p>
          <a:p>
            <a:r>
              <a:rPr lang="en-US" dirty="0"/>
              <a:t>ii. Type B nerve fibers</a:t>
            </a:r>
          </a:p>
          <a:p>
            <a:r>
              <a:rPr lang="en-US" dirty="0"/>
              <a:t>iii. Type C nerve </a:t>
            </a:r>
            <a:r>
              <a:rPr lang="en-US" dirty="0" smtClean="0"/>
              <a:t>fibers (Type IV fibers) </a:t>
            </a:r>
            <a:endParaRPr lang="en-US" dirty="0"/>
          </a:p>
          <a:p>
            <a:r>
              <a:rPr lang="en-US" dirty="0"/>
              <a:t>Among these fibers, type A nerve fibers are </a:t>
            </a:r>
            <a:r>
              <a:rPr lang="en-US" dirty="0" smtClean="0"/>
              <a:t>the </a:t>
            </a:r>
            <a:r>
              <a:rPr lang="en-US" dirty="0"/>
              <a:t>thickest fibers and type C nerve fibers are the </a:t>
            </a:r>
            <a:r>
              <a:rPr lang="en-US" dirty="0" smtClean="0"/>
              <a:t>thinnest </a:t>
            </a:r>
            <a:r>
              <a:rPr lang="en-US" dirty="0"/>
              <a:t>fibers. </a:t>
            </a:r>
          </a:p>
          <a:p>
            <a:r>
              <a:rPr lang="en-US" dirty="0" smtClean="0"/>
              <a:t>Except type C fibers, all the nerve fibers are myelinated</a:t>
            </a:r>
          </a:p>
          <a:p>
            <a:endParaRPr lang="en-US" dirty="0"/>
          </a:p>
        </p:txBody>
      </p:sp>
    </p:spTree>
    <p:extLst>
      <p:ext uri="{BB962C8B-B14F-4D97-AF65-F5344CB8AC3E}">
        <p14:creationId xmlns:p14="http://schemas.microsoft.com/office/powerpoint/2010/main" val="163520598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8C44B6CE-86D4-4001-B2D1-2B427C6AA679}"/>
              </a:ext>
            </a:extLst>
          </p:cNvPr>
          <p:cNvSpPr>
            <a:spLocks noGrp="1" noChangeArrowheads="1"/>
          </p:cNvSpPr>
          <p:nvPr>
            <p:ph type="title"/>
          </p:nvPr>
        </p:nvSpPr>
        <p:spPr/>
        <p:txBody>
          <a:bodyPr/>
          <a:lstStyle/>
          <a:p>
            <a:r>
              <a:rPr lang="en-US" altLang="en-US"/>
              <a:t>Nerve Fiber Classification</a:t>
            </a:r>
          </a:p>
        </p:txBody>
      </p:sp>
      <p:graphicFrame>
        <p:nvGraphicFramePr>
          <p:cNvPr id="35913" name="Group 73">
            <a:extLst>
              <a:ext uri="{FF2B5EF4-FFF2-40B4-BE49-F238E27FC236}">
                <a16:creationId xmlns:a16="http://schemas.microsoft.com/office/drawing/2014/main" id="{C570EAD1-D1C7-4B6C-8A2F-CF183A4E446B}"/>
              </a:ext>
            </a:extLst>
          </p:cNvPr>
          <p:cNvGraphicFramePr>
            <a:graphicFrameLocks noGrp="1"/>
          </p:cNvGraphicFramePr>
          <p:nvPr>
            <p:ph type="tbl" idx="1"/>
            <p:extLst/>
          </p:nvPr>
        </p:nvGraphicFramePr>
        <p:xfrm>
          <a:off x="1066799" y="1584962"/>
          <a:ext cx="9525001" cy="4852437"/>
        </p:xfrm>
        <a:graphic>
          <a:graphicData uri="http://schemas.openxmlformats.org/drawingml/2006/table">
            <a:tbl>
              <a:tblPr/>
              <a:tblGrid>
                <a:gridCol w="930981">
                  <a:extLst>
                    <a:ext uri="{9D8B030D-6E8A-4147-A177-3AD203B41FA5}">
                      <a16:colId xmlns:a16="http://schemas.microsoft.com/office/drawing/2014/main" val="20000"/>
                    </a:ext>
                  </a:extLst>
                </a:gridCol>
                <a:gridCol w="1201662">
                  <a:extLst>
                    <a:ext uri="{9D8B030D-6E8A-4147-A177-3AD203B41FA5}">
                      <a16:colId xmlns:a16="http://schemas.microsoft.com/office/drawing/2014/main" val="20001"/>
                    </a:ext>
                  </a:extLst>
                </a:gridCol>
                <a:gridCol w="1556286">
                  <a:extLst>
                    <a:ext uri="{9D8B030D-6E8A-4147-A177-3AD203B41FA5}">
                      <a16:colId xmlns:a16="http://schemas.microsoft.com/office/drawing/2014/main" val="20002"/>
                    </a:ext>
                  </a:extLst>
                </a:gridCol>
                <a:gridCol w="1482698">
                  <a:extLst>
                    <a:ext uri="{9D8B030D-6E8A-4147-A177-3AD203B41FA5}">
                      <a16:colId xmlns:a16="http://schemas.microsoft.com/office/drawing/2014/main" val="20003"/>
                    </a:ext>
                  </a:extLst>
                </a:gridCol>
                <a:gridCol w="4353374">
                  <a:extLst>
                    <a:ext uri="{9D8B030D-6E8A-4147-A177-3AD203B41FA5}">
                      <a16:colId xmlns:a16="http://schemas.microsoft.com/office/drawing/2014/main" val="20004"/>
                    </a:ext>
                  </a:extLst>
                </a:gridCol>
              </a:tblGrid>
              <a:tr h="1268989">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itchFamily="2" charset="2"/>
                        <a:buNone/>
                        <a:tabLst/>
                      </a:pPr>
                      <a:r>
                        <a:rPr kumimoji="0" lang="en-US" sz="2200" b="1" i="0" u="none" strike="noStrike" cap="none" normalizeH="0" baseline="0" dirty="0">
                          <a:ln>
                            <a:noFill/>
                          </a:ln>
                          <a:solidFill>
                            <a:schemeClr val="tx1"/>
                          </a:solidFill>
                          <a:effectLst/>
                          <a:latin typeface="Photina Casual Black" pitchFamily="18" charset="0"/>
                        </a:rPr>
                        <a:t>Type </a:t>
                      </a:r>
                    </a:p>
                  </a:txBody>
                  <a:tcPr marT="51613" marB="516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itchFamily="2" charset="2"/>
                        <a:buNone/>
                        <a:tabLst/>
                      </a:pPr>
                      <a:r>
                        <a:rPr kumimoji="0" lang="en-US" sz="2200" b="1" i="0" u="none" strike="noStrike" cap="none" normalizeH="0" baseline="0" dirty="0">
                          <a:ln>
                            <a:noFill/>
                          </a:ln>
                          <a:solidFill>
                            <a:schemeClr val="tx1"/>
                          </a:solidFill>
                          <a:effectLst/>
                          <a:latin typeface="Photina Casual Black" pitchFamily="18" charset="0"/>
                        </a:rPr>
                        <a:t>Group </a:t>
                      </a:r>
                    </a:p>
                  </a:txBody>
                  <a:tcPr marT="51613" marB="516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itchFamily="2" charset="2"/>
                        <a:buNone/>
                        <a:tabLst/>
                      </a:pPr>
                      <a:r>
                        <a:rPr kumimoji="0" lang="en-US" sz="2200" b="1" i="0" u="none" strike="noStrike" cap="none" normalizeH="0" baseline="0" dirty="0">
                          <a:ln>
                            <a:noFill/>
                          </a:ln>
                          <a:solidFill>
                            <a:schemeClr val="tx1"/>
                          </a:solidFill>
                          <a:effectLst/>
                          <a:latin typeface="Photina Casual Black" pitchFamily="18" charset="0"/>
                        </a:rPr>
                        <a:t>Diameter (</a:t>
                      </a:r>
                      <a:r>
                        <a:rPr kumimoji="0" lang="en-US" sz="2200" b="1" i="0" u="none" strike="noStrike" cap="none" normalizeH="0" baseline="0" dirty="0">
                          <a:ln>
                            <a:noFill/>
                          </a:ln>
                          <a:solidFill>
                            <a:schemeClr val="tx1"/>
                          </a:solidFill>
                          <a:effectLst/>
                          <a:latin typeface="Photina Casual Black" pitchFamily="18" charset="0"/>
                          <a:sym typeface="Symbol" pitchFamily="18" charset="2"/>
                        </a:rPr>
                        <a:t>m)</a:t>
                      </a:r>
                      <a:endParaRPr kumimoji="0" lang="en-US" sz="2200" b="1" i="0" u="none" strike="noStrike" cap="none" normalizeH="0" baseline="0" dirty="0">
                        <a:ln>
                          <a:noFill/>
                        </a:ln>
                        <a:solidFill>
                          <a:schemeClr val="tx1"/>
                        </a:solidFill>
                        <a:effectLst/>
                        <a:latin typeface="Photina Casual Black" pitchFamily="18" charset="0"/>
                      </a:endParaRPr>
                    </a:p>
                  </a:txBody>
                  <a:tcPr marT="51613" marB="516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itchFamily="2" charset="2"/>
                        <a:buNone/>
                        <a:tabLst/>
                      </a:pPr>
                      <a:r>
                        <a:rPr kumimoji="0" lang="en-US" sz="2200" b="1" i="0" u="none" strike="noStrike" cap="none" normalizeH="0" baseline="0">
                          <a:ln>
                            <a:noFill/>
                          </a:ln>
                          <a:solidFill>
                            <a:schemeClr val="tx1"/>
                          </a:solidFill>
                          <a:effectLst/>
                          <a:latin typeface="Photina Casual Black" pitchFamily="18" charset="0"/>
                        </a:rPr>
                        <a:t>Speed (m/s)</a:t>
                      </a:r>
                    </a:p>
                  </a:txBody>
                  <a:tcPr marT="51613" marB="516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itchFamily="2" charset="2"/>
                        <a:buNone/>
                        <a:tabLst/>
                      </a:pPr>
                      <a:r>
                        <a:rPr kumimoji="0" lang="en-US" sz="2200" b="1" i="0" u="none" strike="noStrike" cap="none" normalizeH="0" baseline="0" dirty="0">
                          <a:ln>
                            <a:noFill/>
                          </a:ln>
                          <a:solidFill>
                            <a:schemeClr val="tx1"/>
                          </a:solidFill>
                          <a:effectLst/>
                          <a:latin typeface="Photina Casual Black" pitchFamily="18" charset="0"/>
                        </a:rPr>
                        <a:t>Function </a:t>
                      </a:r>
                    </a:p>
                  </a:txBody>
                  <a:tcPr marT="51613" marB="516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76229">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itchFamily="2" charset="2"/>
                        <a:buNone/>
                        <a:tabLst/>
                      </a:pPr>
                      <a:r>
                        <a:rPr kumimoji="0" lang="en-US" sz="2000" b="1" i="0" u="none" strike="noStrike" cap="none" normalizeH="0" baseline="0">
                          <a:ln>
                            <a:noFill/>
                          </a:ln>
                          <a:solidFill>
                            <a:schemeClr val="tx1"/>
                          </a:solidFill>
                          <a:effectLst/>
                          <a:latin typeface="Photina Casual Black" pitchFamily="18" charset="0"/>
                        </a:rPr>
                        <a:t>A</a:t>
                      </a:r>
                      <a:r>
                        <a:rPr kumimoji="0" lang="en-US" sz="2000" b="1" i="0" u="none" strike="noStrike" cap="none" normalizeH="0" baseline="0">
                          <a:ln>
                            <a:noFill/>
                          </a:ln>
                          <a:solidFill>
                            <a:schemeClr val="tx1"/>
                          </a:solidFill>
                          <a:effectLst/>
                          <a:latin typeface="Photina Casual Black" pitchFamily="18" charset="0"/>
                          <a:sym typeface="Symbol" pitchFamily="18" charset="2"/>
                        </a:rPr>
                        <a:t></a:t>
                      </a:r>
                      <a:endParaRPr kumimoji="0" lang="en-US" sz="2000" b="1" i="0" u="none" strike="noStrike" cap="none" normalizeH="0" baseline="0">
                        <a:ln>
                          <a:noFill/>
                        </a:ln>
                        <a:solidFill>
                          <a:schemeClr val="tx1"/>
                        </a:solidFill>
                        <a:effectLst/>
                        <a:latin typeface="Photina Casual Black" pitchFamily="18" charset="0"/>
                      </a:endParaRPr>
                    </a:p>
                  </a:txBody>
                  <a:tcPr marT="51613" marB="516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itchFamily="2" charset="2"/>
                        <a:buNone/>
                        <a:tabLst/>
                      </a:pPr>
                      <a:r>
                        <a:rPr kumimoji="0" lang="en-US" sz="2000" b="1" i="0" u="none" strike="noStrike" cap="none" normalizeH="0" baseline="0">
                          <a:ln>
                            <a:noFill/>
                          </a:ln>
                          <a:solidFill>
                            <a:schemeClr val="tx1"/>
                          </a:solidFill>
                          <a:effectLst/>
                          <a:latin typeface="Photina Casual Black" pitchFamily="18" charset="0"/>
                        </a:rPr>
                        <a:t>I</a:t>
                      </a:r>
                    </a:p>
                  </a:txBody>
                  <a:tcPr marT="51613" marB="516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itchFamily="2" charset="2"/>
                        <a:buNone/>
                        <a:tabLst/>
                      </a:pPr>
                      <a:r>
                        <a:rPr kumimoji="0" lang="en-US" sz="2000" b="1" i="0" u="none" strike="noStrike" cap="none" normalizeH="0" baseline="0" dirty="0">
                          <a:ln>
                            <a:noFill/>
                          </a:ln>
                          <a:solidFill>
                            <a:schemeClr val="tx1"/>
                          </a:solidFill>
                          <a:effectLst/>
                          <a:latin typeface="Photina Casual Black" pitchFamily="18" charset="0"/>
                        </a:rPr>
                        <a:t>12 – 20 </a:t>
                      </a:r>
                    </a:p>
                  </a:txBody>
                  <a:tcPr marT="51613" marB="516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itchFamily="2" charset="2"/>
                        <a:buNone/>
                        <a:tabLst/>
                      </a:pPr>
                      <a:r>
                        <a:rPr kumimoji="0" lang="en-US" sz="2000" b="1" i="0" u="none" strike="noStrike" cap="none" normalizeH="0" baseline="0">
                          <a:ln>
                            <a:noFill/>
                          </a:ln>
                          <a:solidFill>
                            <a:schemeClr val="tx1"/>
                          </a:solidFill>
                          <a:effectLst/>
                          <a:latin typeface="Photina Casual Black" pitchFamily="18" charset="0"/>
                        </a:rPr>
                        <a:t>72 – 120</a:t>
                      </a:r>
                    </a:p>
                  </a:txBody>
                  <a:tcPr marT="51613" marB="516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itchFamily="2" charset="2"/>
                        <a:buNone/>
                        <a:tabLst/>
                      </a:pPr>
                      <a:r>
                        <a:rPr kumimoji="0" lang="en-US" sz="2000" b="1" i="0" u="none" strike="noStrike" cap="none" normalizeH="0" baseline="0">
                          <a:ln>
                            <a:noFill/>
                          </a:ln>
                          <a:solidFill>
                            <a:schemeClr val="tx1"/>
                          </a:solidFill>
                          <a:effectLst/>
                          <a:latin typeface="Photina Casual Black" pitchFamily="18" charset="0"/>
                        </a:rPr>
                        <a:t>Muscle spindles, motor to skeletal muscles</a:t>
                      </a:r>
                    </a:p>
                  </a:txBody>
                  <a:tcPr marT="51613" marB="516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76229">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itchFamily="2" charset="2"/>
                        <a:buNone/>
                        <a:tabLst/>
                      </a:pPr>
                      <a:r>
                        <a:rPr kumimoji="0" lang="en-US" sz="2000" b="1" i="0" u="none" strike="noStrike" cap="none" normalizeH="0" baseline="0">
                          <a:ln>
                            <a:noFill/>
                          </a:ln>
                          <a:solidFill>
                            <a:schemeClr val="tx1"/>
                          </a:solidFill>
                          <a:effectLst/>
                          <a:latin typeface="Photina Casual Black" pitchFamily="18" charset="0"/>
                        </a:rPr>
                        <a:t>A</a:t>
                      </a:r>
                      <a:r>
                        <a:rPr kumimoji="0" lang="en-US" sz="2000" b="1" i="0" u="none" strike="noStrike" cap="none" normalizeH="0" baseline="0">
                          <a:ln>
                            <a:noFill/>
                          </a:ln>
                          <a:solidFill>
                            <a:schemeClr val="tx1"/>
                          </a:solidFill>
                          <a:effectLst/>
                          <a:latin typeface="Photina Casual Black" pitchFamily="18" charset="0"/>
                          <a:sym typeface="Symbol" pitchFamily="18" charset="2"/>
                        </a:rPr>
                        <a:t></a:t>
                      </a:r>
                      <a:endParaRPr kumimoji="0" lang="en-US" sz="2000" b="1" i="0" u="none" strike="noStrike" cap="none" normalizeH="0" baseline="0">
                        <a:ln>
                          <a:noFill/>
                        </a:ln>
                        <a:solidFill>
                          <a:schemeClr val="tx1"/>
                        </a:solidFill>
                        <a:effectLst/>
                        <a:latin typeface="Photina Casual Black" pitchFamily="18" charset="0"/>
                      </a:endParaRPr>
                    </a:p>
                  </a:txBody>
                  <a:tcPr marT="51613" marB="516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itchFamily="2" charset="2"/>
                        <a:buNone/>
                        <a:tabLst/>
                      </a:pPr>
                      <a:r>
                        <a:rPr kumimoji="0" lang="en-US" sz="2000" b="1" i="0" u="none" strike="noStrike" cap="none" normalizeH="0" baseline="0">
                          <a:ln>
                            <a:noFill/>
                          </a:ln>
                          <a:solidFill>
                            <a:schemeClr val="tx1"/>
                          </a:solidFill>
                          <a:effectLst/>
                          <a:latin typeface="Photina Casual Black" pitchFamily="18" charset="0"/>
                        </a:rPr>
                        <a:t>II</a:t>
                      </a:r>
                    </a:p>
                  </a:txBody>
                  <a:tcPr marT="51613" marB="516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itchFamily="2" charset="2"/>
                        <a:buNone/>
                        <a:tabLst/>
                      </a:pPr>
                      <a:r>
                        <a:rPr kumimoji="0" lang="en-US" sz="2000" b="1" i="0" u="none" strike="noStrike" cap="none" normalizeH="0" baseline="0">
                          <a:ln>
                            <a:noFill/>
                          </a:ln>
                          <a:solidFill>
                            <a:schemeClr val="tx1"/>
                          </a:solidFill>
                          <a:effectLst/>
                          <a:latin typeface="Photina Casual Black" pitchFamily="18" charset="0"/>
                        </a:rPr>
                        <a:t>6 – 12</a:t>
                      </a:r>
                    </a:p>
                  </a:txBody>
                  <a:tcPr marT="51613" marB="516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itchFamily="2" charset="2"/>
                        <a:buNone/>
                        <a:tabLst/>
                      </a:pPr>
                      <a:r>
                        <a:rPr kumimoji="0" lang="en-US" sz="2000" b="1" i="0" u="none" strike="noStrike" cap="none" normalizeH="0" baseline="0">
                          <a:ln>
                            <a:noFill/>
                          </a:ln>
                          <a:solidFill>
                            <a:schemeClr val="tx1"/>
                          </a:solidFill>
                          <a:effectLst/>
                          <a:latin typeface="Photina Casual Black" pitchFamily="18" charset="0"/>
                        </a:rPr>
                        <a:t>36 – 72</a:t>
                      </a:r>
                    </a:p>
                  </a:txBody>
                  <a:tcPr marT="51613" marB="516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itchFamily="2" charset="2"/>
                        <a:buNone/>
                        <a:tabLst/>
                      </a:pPr>
                      <a:r>
                        <a:rPr kumimoji="0" lang="en-US" sz="2000" b="1" i="0" u="none" strike="noStrike" cap="none" normalizeH="0" baseline="0" dirty="0">
                          <a:ln>
                            <a:noFill/>
                          </a:ln>
                          <a:solidFill>
                            <a:schemeClr val="tx1"/>
                          </a:solidFill>
                          <a:effectLst/>
                          <a:latin typeface="Photina Casual Black" pitchFamily="18" charset="0"/>
                        </a:rPr>
                        <a:t>Touch, pressure, muscle spindles</a:t>
                      </a:r>
                    </a:p>
                  </a:txBody>
                  <a:tcPr marT="51613" marB="516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6055">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itchFamily="2" charset="2"/>
                        <a:buNone/>
                        <a:tabLst/>
                      </a:pPr>
                      <a:r>
                        <a:rPr kumimoji="0" lang="en-US" sz="2000" b="1" i="0" u="none" strike="noStrike" cap="none" normalizeH="0" baseline="0">
                          <a:ln>
                            <a:noFill/>
                          </a:ln>
                          <a:solidFill>
                            <a:schemeClr val="tx1"/>
                          </a:solidFill>
                          <a:effectLst/>
                          <a:latin typeface="Photina Casual Black" pitchFamily="18" charset="0"/>
                        </a:rPr>
                        <a:t>A</a:t>
                      </a:r>
                      <a:r>
                        <a:rPr kumimoji="0" lang="en-US" sz="2000" b="1" i="0" u="none" strike="noStrike" cap="none" normalizeH="0" baseline="0">
                          <a:ln>
                            <a:noFill/>
                          </a:ln>
                          <a:solidFill>
                            <a:schemeClr val="tx1"/>
                          </a:solidFill>
                          <a:effectLst/>
                          <a:latin typeface="Photina Casual Black" pitchFamily="18" charset="0"/>
                          <a:sym typeface="Symbol" pitchFamily="18" charset="2"/>
                        </a:rPr>
                        <a:t></a:t>
                      </a:r>
                      <a:endParaRPr kumimoji="0" lang="en-US" sz="2000" b="1" i="0" u="none" strike="noStrike" cap="none" normalizeH="0" baseline="0">
                        <a:ln>
                          <a:noFill/>
                        </a:ln>
                        <a:solidFill>
                          <a:schemeClr val="tx1"/>
                        </a:solidFill>
                        <a:effectLst/>
                        <a:latin typeface="Photina Casual Black" pitchFamily="18" charset="0"/>
                      </a:endParaRPr>
                    </a:p>
                  </a:txBody>
                  <a:tcPr marT="51613" marB="516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itchFamily="2" charset="2"/>
                        <a:buNone/>
                        <a:tabLst/>
                      </a:pPr>
                      <a:r>
                        <a:rPr kumimoji="0" lang="en-US" sz="2000" b="1" i="0" u="none" strike="noStrike" cap="none" normalizeH="0" baseline="0">
                          <a:ln>
                            <a:noFill/>
                          </a:ln>
                          <a:solidFill>
                            <a:schemeClr val="tx1"/>
                          </a:solidFill>
                          <a:effectLst/>
                          <a:latin typeface="Photina Casual Black" pitchFamily="18" charset="0"/>
                        </a:rPr>
                        <a:t>III</a:t>
                      </a:r>
                    </a:p>
                  </a:txBody>
                  <a:tcPr marT="51613" marB="516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itchFamily="2" charset="2"/>
                        <a:buNone/>
                        <a:tabLst/>
                      </a:pPr>
                      <a:r>
                        <a:rPr kumimoji="0" lang="en-US" sz="2000" b="1" i="0" u="none" strike="noStrike" cap="none" normalizeH="0" baseline="0">
                          <a:ln>
                            <a:noFill/>
                          </a:ln>
                          <a:solidFill>
                            <a:schemeClr val="tx1"/>
                          </a:solidFill>
                          <a:effectLst/>
                          <a:latin typeface="Photina Casual Black" pitchFamily="18" charset="0"/>
                        </a:rPr>
                        <a:t>1 – 6</a:t>
                      </a:r>
                    </a:p>
                  </a:txBody>
                  <a:tcPr marT="51613" marB="516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itchFamily="2" charset="2"/>
                        <a:buNone/>
                        <a:tabLst/>
                      </a:pPr>
                      <a:r>
                        <a:rPr kumimoji="0" lang="en-US" sz="2000" b="1" i="0" u="none" strike="noStrike" cap="none" normalizeH="0" baseline="0">
                          <a:ln>
                            <a:noFill/>
                          </a:ln>
                          <a:solidFill>
                            <a:schemeClr val="tx1"/>
                          </a:solidFill>
                          <a:effectLst/>
                          <a:latin typeface="Photina Casual Black" pitchFamily="18" charset="0"/>
                        </a:rPr>
                        <a:t>6 – 36</a:t>
                      </a:r>
                    </a:p>
                  </a:txBody>
                  <a:tcPr marT="51613" marB="516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itchFamily="2" charset="2"/>
                        <a:buNone/>
                        <a:tabLst/>
                      </a:pPr>
                      <a:r>
                        <a:rPr kumimoji="0" lang="en-US" sz="2000" b="1" i="0" u="none" strike="noStrike" cap="none" normalizeH="0" baseline="0">
                          <a:ln>
                            <a:noFill/>
                          </a:ln>
                          <a:solidFill>
                            <a:schemeClr val="tx1"/>
                          </a:solidFill>
                          <a:effectLst/>
                          <a:latin typeface="Photina Casual Black" pitchFamily="18" charset="0"/>
                        </a:rPr>
                        <a:t>Pain, temperature</a:t>
                      </a:r>
                    </a:p>
                  </a:txBody>
                  <a:tcPr marT="51613" marB="516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4596">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itchFamily="2" charset="2"/>
                        <a:buNone/>
                        <a:tabLst/>
                      </a:pPr>
                      <a:r>
                        <a:rPr kumimoji="0" lang="en-US" sz="2000" b="1" i="0" u="none" strike="noStrike" cap="none" normalizeH="0" baseline="0">
                          <a:ln>
                            <a:noFill/>
                          </a:ln>
                          <a:solidFill>
                            <a:schemeClr val="tx1"/>
                          </a:solidFill>
                          <a:effectLst/>
                          <a:latin typeface="Photina Casual Black" pitchFamily="18" charset="0"/>
                        </a:rPr>
                        <a:t>A</a:t>
                      </a:r>
                      <a:r>
                        <a:rPr kumimoji="0" lang="en-US" sz="2000" b="1" i="0" u="none" strike="noStrike" cap="none" normalizeH="0" baseline="0">
                          <a:ln>
                            <a:noFill/>
                          </a:ln>
                          <a:solidFill>
                            <a:schemeClr val="tx1"/>
                          </a:solidFill>
                          <a:effectLst/>
                          <a:latin typeface="Photina Casual Black" pitchFamily="18" charset="0"/>
                          <a:sym typeface="Symbol" pitchFamily="18" charset="2"/>
                        </a:rPr>
                        <a:t></a:t>
                      </a:r>
                      <a:endParaRPr kumimoji="0" lang="en-US" sz="2000" b="1" i="0" u="none" strike="noStrike" cap="none" normalizeH="0" baseline="0">
                        <a:ln>
                          <a:noFill/>
                        </a:ln>
                        <a:solidFill>
                          <a:schemeClr val="tx1"/>
                        </a:solidFill>
                        <a:effectLst/>
                        <a:latin typeface="Photina Casual Black" pitchFamily="18" charset="0"/>
                      </a:endParaRPr>
                    </a:p>
                  </a:txBody>
                  <a:tcPr marT="51613" marB="516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itchFamily="2" charset="2"/>
                        <a:buNone/>
                        <a:tabLst/>
                      </a:pPr>
                      <a:endParaRPr kumimoji="0" lang="en-US" sz="2000" b="1" i="0" u="none" strike="noStrike" cap="none" normalizeH="0" baseline="0">
                        <a:ln>
                          <a:noFill/>
                        </a:ln>
                        <a:solidFill>
                          <a:schemeClr val="tx1"/>
                        </a:solidFill>
                        <a:effectLst/>
                        <a:latin typeface="Photina Casual Black" pitchFamily="18" charset="0"/>
                      </a:endParaRPr>
                    </a:p>
                  </a:txBody>
                  <a:tcPr marT="51613" marB="516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itchFamily="2" charset="2"/>
                        <a:buNone/>
                        <a:tabLst/>
                      </a:pPr>
                      <a:r>
                        <a:rPr kumimoji="0" lang="en-US" sz="2000" b="1" i="0" u="none" strike="noStrike" cap="none" normalizeH="0" baseline="0">
                          <a:ln>
                            <a:noFill/>
                          </a:ln>
                          <a:solidFill>
                            <a:schemeClr val="tx1"/>
                          </a:solidFill>
                          <a:effectLst/>
                          <a:latin typeface="Photina Casual Black" pitchFamily="18" charset="0"/>
                        </a:rPr>
                        <a:t>5</a:t>
                      </a:r>
                    </a:p>
                  </a:txBody>
                  <a:tcPr marT="51613" marB="516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itchFamily="2" charset="2"/>
                        <a:buNone/>
                        <a:tabLst/>
                      </a:pPr>
                      <a:r>
                        <a:rPr kumimoji="0" lang="en-US" sz="2000" b="1" i="0" u="none" strike="noStrike" cap="none" normalizeH="0" baseline="0">
                          <a:ln>
                            <a:noFill/>
                          </a:ln>
                          <a:solidFill>
                            <a:schemeClr val="tx1"/>
                          </a:solidFill>
                          <a:effectLst/>
                          <a:latin typeface="Photina Casual Black" pitchFamily="18" charset="0"/>
                        </a:rPr>
                        <a:t>15 – 30</a:t>
                      </a:r>
                    </a:p>
                  </a:txBody>
                  <a:tcPr marT="51613" marB="516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itchFamily="2" charset="2"/>
                        <a:buNone/>
                        <a:tabLst/>
                      </a:pPr>
                      <a:r>
                        <a:rPr kumimoji="0" lang="en-US" sz="2000" b="1" i="0" u="none" strike="noStrike" cap="none" normalizeH="0" baseline="0">
                          <a:ln>
                            <a:noFill/>
                          </a:ln>
                          <a:solidFill>
                            <a:schemeClr val="tx1"/>
                          </a:solidFill>
                          <a:effectLst/>
                          <a:latin typeface="Photina Casual Black" pitchFamily="18" charset="0"/>
                        </a:rPr>
                        <a:t>Motor  to muscle spindles</a:t>
                      </a:r>
                    </a:p>
                  </a:txBody>
                  <a:tcPr marT="51613" marB="516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7513">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itchFamily="2" charset="2"/>
                        <a:buNone/>
                        <a:tabLst/>
                      </a:pPr>
                      <a:r>
                        <a:rPr kumimoji="0" lang="en-US" sz="2000" b="1" i="0" u="none" strike="noStrike" cap="none" normalizeH="0" baseline="0">
                          <a:ln>
                            <a:noFill/>
                          </a:ln>
                          <a:solidFill>
                            <a:schemeClr val="tx1"/>
                          </a:solidFill>
                          <a:effectLst/>
                          <a:latin typeface="Photina Casual Black" pitchFamily="18" charset="0"/>
                        </a:rPr>
                        <a:t>C</a:t>
                      </a:r>
                    </a:p>
                  </a:txBody>
                  <a:tcPr marT="51613" marB="516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itchFamily="2" charset="2"/>
                        <a:buNone/>
                        <a:tabLst/>
                      </a:pPr>
                      <a:r>
                        <a:rPr kumimoji="0" lang="en-US" sz="2000" b="1" i="0" u="none" strike="noStrike" cap="none" normalizeH="0" baseline="0">
                          <a:ln>
                            <a:noFill/>
                          </a:ln>
                          <a:solidFill>
                            <a:schemeClr val="tx1"/>
                          </a:solidFill>
                          <a:effectLst/>
                          <a:latin typeface="Photina Casual Black" pitchFamily="18" charset="0"/>
                        </a:rPr>
                        <a:t>IV</a:t>
                      </a:r>
                    </a:p>
                  </a:txBody>
                  <a:tcPr marT="51613" marB="516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itchFamily="2" charset="2"/>
                        <a:buNone/>
                        <a:tabLst/>
                      </a:pPr>
                      <a:r>
                        <a:rPr kumimoji="0" lang="en-US" sz="2000" b="1" i="0" u="none" strike="noStrike" cap="none" normalizeH="0" baseline="0">
                          <a:ln>
                            <a:noFill/>
                          </a:ln>
                          <a:solidFill>
                            <a:schemeClr val="tx1"/>
                          </a:solidFill>
                          <a:effectLst/>
                          <a:latin typeface="Photina Casual Black" pitchFamily="18" charset="0"/>
                        </a:rPr>
                        <a:t>&lt; 1</a:t>
                      </a:r>
                      <a:r>
                        <a:rPr kumimoji="0" lang="en-US" sz="2000" b="1" i="0" u="none" strike="noStrike" cap="none" normalizeH="0" baseline="0">
                          <a:ln>
                            <a:noFill/>
                          </a:ln>
                          <a:solidFill>
                            <a:schemeClr val="tx1"/>
                          </a:solidFill>
                          <a:effectLst/>
                          <a:latin typeface="Photina Casual Black" pitchFamily="18" charset="0"/>
                          <a:sym typeface="Symbol" pitchFamily="18" charset="2"/>
                        </a:rPr>
                        <a:t>m</a:t>
                      </a:r>
                      <a:endParaRPr kumimoji="0" lang="en-US" sz="2000" b="1" i="0" u="none" strike="noStrike" cap="none" normalizeH="0" baseline="0">
                        <a:ln>
                          <a:noFill/>
                        </a:ln>
                        <a:solidFill>
                          <a:schemeClr val="tx1"/>
                        </a:solidFill>
                        <a:effectLst/>
                        <a:latin typeface="Photina Casual Black" pitchFamily="18" charset="0"/>
                      </a:endParaRPr>
                    </a:p>
                  </a:txBody>
                  <a:tcPr marT="51613" marB="516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itchFamily="2" charset="2"/>
                        <a:buNone/>
                        <a:tabLst/>
                      </a:pPr>
                      <a:r>
                        <a:rPr kumimoji="0" lang="en-US" sz="2000" b="1" i="0" u="none" strike="noStrike" cap="none" normalizeH="0" baseline="0">
                          <a:ln>
                            <a:noFill/>
                          </a:ln>
                          <a:solidFill>
                            <a:schemeClr val="tx1"/>
                          </a:solidFill>
                          <a:effectLst/>
                          <a:latin typeface="Photina Casual Black" pitchFamily="18" charset="0"/>
                        </a:rPr>
                        <a:t>0.5 – 2</a:t>
                      </a:r>
                    </a:p>
                  </a:txBody>
                  <a:tcPr marT="51613" marB="516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itchFamily="2" charset="2"/>
                        <a:buNone/>
                        <a:tabLst/>
                      </a:pPr>
                      <a:r>
                        <a:rPr kumimoji="0" lang="en-US" sz="2000" b="1" i="0" u="none" strike="noStrike" cap="none" normalizeH="0" baseline="0">
                          <a:ln>
                            <a:noFill/>
                          </a:ln>
                          <a:solidFill>
                            <a:schemeClr val="tx1"/>
                          </a:solidFill>
                          <a:effectLst/>
                          <a:latin typeface="Photina Casual Black" pitchFamily="18" charset="0"/>
                        </a:rPr>
                        <a:t>Pain</a:t>
                      </a:r>
                    </a:p>
                  </a:txBody>
                  <a:tcPr marT="51613" marB="516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76229">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itchFamily="2" charset="2"/>
                        <a:buNone/>
                        <a:tabLst/>
                      </a:pPr>
                      <a:r>
                        <a:rPr kumimoji="0" lang="en-US" sz="2000" b="1" i="0" u="none" strike="noStrike" cap="none" normalizeH="0" baseline="0">
                          <a:ln>
                            <a:noFill/>
                          </a:ln>
                          <a:solidFill>
                            <a:schemeClr val="tx1"/>
                          </a:solidFill>
                          <a:effectLst/>
                          <a:latin typeface="Photina Casual Black" pitchFamily="18" charset="0"/>
                        </a:rPr>
                        <a:t>B</a:t>
                      </a:r>
                    </a:p>
                  </a:txBody>
                  <a:tcPr marT="51613" marB="516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itchFamily="2" charset="2"/>
                        <a:buNone/>
                        <a:tabLst/>
                      </a:pPr>
                      <a:endParaRPr kumimoji="0" lang="en-US" sz="2000" b="1" i="0" u="none" strike="noStrike" cap="none" normalizeH="0" baseline="0">
                        <a:ln>
                          <a:noFill/>
                        </a:ln>
                        <a:solidFill>
                          <a:schemeClr val="tx1"/>
                        </a:solidFill>
                        <a:effectLst/>
                        <a:latin typeface="Photina Casual Black" pitchFamily="18" charset="0"/>
                      </a:endParaRPr>
                    </a:p>
                  </a:txBody>
                  <a:tcPr marT="51613" marB="516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itchFamily="2" charset="2"/>
                        <a:buNone/>
                        <a:tabLst/>
                      </a:pPr>
                      <a:endParaRPr kumimoji="0" lang="en-US" sz="2000" b="1" i="0" u="none" strike="noStrike" cap="none" normalizeH="0" baseline="0">
                        <a:ln>
                          <a:noFill/>
                        </a:ln>
                        <a:solidFill>
                          <a:schemeClr val="tx1"/>
                        </a:solidFill>
                        <a:effectLst/>
                        <a:latin typeface="Photina Casual Black" pitchFamily="18" charset="0"/>
                      </a:endParaRPr>
                    </a:p>
                  </a:txBody>
                  <a:tcPr marT="51613" marB="516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itchFamily="2" charset="2"/>
                        <a:buNone/>
                        <a:tabLst/>
                      </a:pPr>
                      <a:endParaRPr kumimoji="0" lang="en-US" sz="2000" b="1" i="0" u="none" strike="noStrike" cap="none" normalizeH="0" baseline="0">
                        <a:ln>
                          <a:noFill/>
                        </a:ln>
                        <a:solidFill>
                          <a:schemeClr val="tx1"/>
                        </a:solidFill>
                        <a:effectLst/>
                        <a:latin typeface="Photina Casual Black" pitchFamily="18" charset="0"/>
                      </a:endParaRPr>
                    </a:p>
                  </a:txBody>
                  <a:tcPr marT="51613" marB="516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80000"/>
                        <a:buFont typeface="Wingdings" pitchFamily="2" charset="2"/>
                        <a:buNone/>
                        <a:tabLst/>
                      </a:pPr>
                      <a:r>
                        <a:rPr kumimoji="0" lang="en-US" sz="2000" b="1" i="0" u="none" strike="noStrike" cap="none" normalizeH="0" baseline="0" dirty="0">
                          <a:ln>
                            <a:noFill/>
                          </a:ln>
                          <a:solidFill>
                            <a:schemeClr val="tx1"/>
                          </a:solidFill>
                          <a:effectLst/>
                          <a:latin typeface="Photina Casual Black" pitchFamily="18" charset="0"/>
                        </a:rPr>
                        <a:t>Pre-ganglionic Autonomic nerves</a:t>
                      </a:r>
                    </a:p>
                  </a:txBody>
                  <a:tcPr marT="51613" marB="516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53" name="Date Placeholder 3">
            <a:extLst>
              <a:ext uri="{FF2B5EF4-FFF2-40B4-BE49-F238E27FC236}">
                <a16:creationId xmlns:a16="http://schemas.microsoft.com/office/drawing/2014/main" id="{8243F276-2084-43E9-829F-97114125B50C}"/>
              </a:ext>
            </a:extLst>
          </p:cNvPr>
          <p:cNvSpPr>
            <a:spLocks noGrp="1"/>
          </p:cNvSpPr>
          <p:nvPr>
            <p:ph type="dt" sz="quarter" idx="10"/>
          </p:nvPr>
        </p:nvSpPr>
        <p:spPr/>
        <p:txBody>
          <a:bodyPr/>
          <a:lstStyle/>
          <a:p>
            <a:pPr>
              <a:defRPr/>
            </a:pPr>
            <a:fld id="{5C05E97B-9A68-4A0A-86E6-7EE9031D6A49}" type="datetime3">
              <a:rPr lang="en-US"/>
              <a:pPr>
                <a:defRPr/>
              </a:pPr>
              <a:t>9 November 2022</a:t>
            </a:fld>
            <a:endParaRPr lang="en-US"/>
          </a:p>
        </p:txBody>
      </p:sp>
      <p:sp>
        <p:nvSpPr>
          <p:cNvPr id="54" name="Footer Placeholder 4">
            <a:extLst>
              <a:ext uri="{FF2B5EF4-FFF2-40B4-BE49-F238E27FC236}">
                <a16:creationId xmlns:a16="http://schemas.microsoft.com/office/drawing/2014/main" id="{6FAE6281-5D56-4BBB-8EA6-F2B04BB03481}"/>
              </a:ext>
            </a:extLst>
          </p:cNvPr>
          <p:cNvSpPr>
            <a:spLocks noGrp="1"/>
          </p:cNvSpPr>
          <p:nvPr>
            <p:ph type="ftr" sz="quarter" idx="11"/>
          </p:nvPr>
        </p:nvSpPr>
        <p:spPr/>
        <p:txBody>
          <a:bodyPr/>
          <a:lstStyle/>
          <a:p>
            <a:pPr>
              <a:defRPr/>
            </a:pPr>
            <a:r>
              <a:rPr lang="en-US"/>
              <a:t>sensory physiology</a:t>
            </a:r>
          </a:p>
        </p:txBody>
      </p:sp>
      <p:sp>
        <p:nvSpPr>
          <p:cNvPr id="55" name="Slide Number Placeholder 5">
            <a:extLst>
              <a:ext uri="{FF2B5EF4-FFF2-40B4-BE49-F238E27FC236}">
                <a16:creationId xmlns:a16="http://schemas.microsoft.com/office/drawing/2014/main" id="{99AF1243-3AF7-49CB-BEB0-A414C3ABC663}"/>
              </a:ext>
            </a:extLst>
          </p:cNvPr>
          <p:cNvSpPr>
            <a:spLocks noGrp="1"/>
          </p:cNvSpPr>
          <p:nvPr>
            <p:ph type="sldNum" sz="quarter" idx="12"/>
          </p:nvPr>
        </p:nvSpPr>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CC85E00D-8328-4A05-B493-148A24FB71F6}" type="slidenum">
              <a:rPr lang="en-US" altLang="en-US" sz="1200">
                <a:solidFill>
                  <a:srgbClr val="898989"/>
                </a:solidFill>
              </a:rPr>
              <a:pPr eaLnBrk="1" hangingPunct="1"/>
              <a:t>64</a:t>
            </a:fld>
            <a:endParaRPr lang="en-US" altLang="en-US" sz="1200">
              <a:solidFill>
                <a:srgbClr val="898989"/>
              </a:solidFill>
            </a:endParaRPr>
          </a:p>
        </p:txBody>
      </p:sp>
    </p:spTree>
    <p:extLst>
      <p:ext uri="{BB962C8B-B14F-4D97-AF65-F5344CB8AC3E}">
        <p14:creationId xmlns:p14="http://schemas.microsoft.com/office/powerpoint/2010/main" val="353677972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6" name="Content Placeholder 5"/>
          <p:cNvSpPr>
            <a:spLocks noGrp="1"/>
          </p:cNvSpPr>
          <p:nvPr>
            <p:ph idx="1"/>
          </p:nvPr>
        </p:nvSpPr>
        <p:spPr/>
        <p:txBody>
          <a:bodyPr>
            <a:normAutofit/>
          </a:bodyPr>
          <a:lstStyle/>
          <a:p>
            <a:r>
              <a:rPr lang="en-US" dirty="0"/>
              <a:t>Velocity of impulse through a nerve fiber is directly proportional to the thickness of the fiber. </a:t>
            </a:r>
          </a:p>
          <a:p>
            <a:r>
              <a:rPr lang="en-US" dirty="0"/>
              <a:t>Different types of nerve fibers along with diameter and velocity of conduction are given</a:t>
            </a:r>
          </a:p>
          <a:p>
            <a:r>
              <a:rPr lang="en-US" dirty="0" smtClean="0"/>
              <a:t>Type </a:t>
            </a:r>
            <a:r>
              <a:rPr lang="en-US" dirty="0"/>
              <a:t>A nerve fibers are divided into four types:</a:t>
            </a:r>
          </a:p>
          <a:p>
            <a:r>
              <a:rPr lang="en-US" dirty="0"/>
              <a:t>a. Type A alpha or Type I nerve fibers</a:t>
            </a:r>
          </a:p>
          <a:p>
            <a:r>
              <a:rPr lang="en-US" dirty="0"/>
              <a:t>b. Type A beta or Type II nerve fibers</a:t>
            </a:r>
          </a:p>
          <a:p>
            <a:r>
              <a:rPr lang="en-US" dirty="0"/>
              <a:t>c. Type A gamma nerve fibers</a:t>
            </a:r>
          </a:p>
          <a:p>
            <a:r>
              <a:rPr lang="en-US" dirty="0"/>
              <a:t>d. Type A delta or Type III nerve fibers. </a:t>
            </a:r>
          </a:p>
        </p:txBody>
      </p:sp>
    </p:spTree>
    <p:extLst>
      <p:ext uri="{BB962C8B-B14F-4D97-AF65-F5344CB8AC3E}">
        <p14:creationId xmlns:p14="http://schemas.microsoft.com/office/powerpoint/2010/main" val="256141896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Nerve Fibers</a:t>
            </a:r>
            <a:endParaRPr lang="en-US" dirty="0"/>
          </a:p>
        </p:txBody>
      </p:sp>
      <p:sp>
        <p:nvSpPr>
          <p:cNvPr id="3" name="Content Placeholder 2"/>
          <p:cNvSpPr>
            <a:spLocks noGrp="1"/>
          </p:cNvSpPr>
          <p:nvPr>
            <p:ph idx="1"/>
          </p:nvPr>
        </p:nvSpPr>
        <p:spPr/>
        <p:txBody>
          <a:bodyPr>
            <a:normAutofit lnSpcReduction="10000"/>
          </a:bodyPr>
          <a:lstStyle/>
          <a:p>
            <a:r>
              <a:rPr lang="en-US" sz="3200" dirty="0" smtClean="0"/>
              <a:t>Mammalian </a:t>
            </a:r>
            <a:r>
              <a:rPr lang="en-US" sz="3200" dirty="0"/>
              <a:t>nerve </a:t>
            </a:r>
            <a:r>
              <a:rPr lang="en-US" sz="3200" dirty="0" smtClean="0"/>
              <a:t>fibers classified into </a:t>
            </a:r>
            <a:r>
              <a:rPr lang="en-US" sz="3200" dirty="0"/>
              <a:t>A, B, and C </a:t>
            </a:r>
            <a:r>
              <a:rPr lang="en-US" sz="3200" dirty="0" smtClean="0"/>
              <a:t>groups</a:t>
            </a:r>
          </a:p>
          <a:p>
            <a:r>
              <a:rPr lang="en-US" sz="3200" dirty="0" smtClean="0"/>
              <a:t>The </a:t>
            </a:r>
            <a:r>
              <a:rPr lang="en-US" sz="3200" dirty="0"/>
              <a:t>A </a:t>
            </a:r>
            <a:r>
              <a:rPr lang="en-US" sz="3200" dirty="0" smtClean="0"/>
              <a:t>class further subdivided into </a:t>
            </a:r>
            <a:r>
              <a:rPr lang="en-US" sz="3200" dirty="0"/>
              <a:t>α, β, γ, and δ fibers. </a:t>
            </a:r>
            <a:endParaRPr lang="en-US" sz="3200" dirty="0" smtClean="0"/>
          </a:p>
          <a:p>
            <a:r>
              <a:rPr lang="en-US" sz="3200" dirty="0" smtClean="0"/>
              <a:t>The </a:t>
            </a:r>
            <a:r>
              <a:rPr lang="en-US" sz="3200" dirty="0"/>
              <a:t>greater the diameter of a </a:t>
            </a:r>
            <a:r>
              <a:rPr lang="en-US" sz="3200" dirty="0" smtClean="0"/>
              <a:t>nerve, </a:t>
            </a:r>
            <a:r>
              <a:rPr lang="en-US" sz="3200" dirty="0"/>
              <a:t>the </a:t>
            </a:r>
            <a:r>
              <a:rPr lang="en-US" sz="3200" dirty="0" smtClean="0"/>
              <a:t>higher its conduction speed</a:t>
            </a:r>
          </a:p>
          <a:p>
            <a:r>
              <a:rPr lang="en-US" sz="3200" dirty="0" smtClean="0"/>
              <a:t>The </a:t>
            </a:r>
            <a:r>
              <a:rPr lang="en-US" sz="3200" dirty="0"/>
              <a:t>large axons are concerned primarily with proprioceptive sensation, somatic motor function, conscious touch, and </a:t>
            </a:r>
            <a:r>
              <a:rPr lang="en-US" sz="3200" dirty="0" smtClean="0"/>
              <a:t>pressure</a:t>
            </a:r>
          </a:p>
          <a:p>
            <a:r>
              <a:rPr lang="en-US" sz="3200" dirty="0" smtClean="0"/>
              <a:t>The smaller </a:t>
            </a:r>
            <a:r>
              <a:rPr lang="en-US" sz="3200" dirty="0"/>
              <a:t>axons </a:t>
            </a:r>
            <a:r>
              <a:rPr lang="en-US" sz="3200" dirty="0" smtClean="0"/>
              <a:t>concerned with pain, temperature, crude touch sensations </a:t>
            </a:r>
            <a:r>
              <a:rPr lang="en-US" sz="3200" dirty="0"/>
              <a:t>and autonomic function. </a:t>
            </a:r>
          </a:p>
          <a:p>
            <a:endParaRPr lang="en-US" dirty="0"/>
          </a:p>
          <a:p>
            <a:endParaRPr lang="en-US" dirty="0" smtClean="0"/>
          </a:p>
          <a:p>
            <a:endParaRPr lang="en-US" dirty="0" smtClean="0"/>
          </a:p>
        </p:txBody>
      </p:sp>
    </p:spTree>
    <p:extLst>
      <p:ext uri="{BB962C8B-B14F-4D97-AF65-F5344CB8AC3E}">
        <p14:creationId xmlns:p14="http://schemas.microsoft.com/office/powerpoint/2010/main" val="333983603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3200" dirty="0"/>
              <a:t>Neurons can be divided into three functional classes:</a:t>
            </a:r>
          </a:p>
          <a:p>
            <a:r>
              <a:rPr lang="en-US" sz="3200" dirty="0"/>
              <a:t>afferent neurons, efferent neurons, and interneurons.</a:t>
            </a:r>
          </a:p>
          <a:p>
            <a:r>
              <a:rPr lang="en-US" sz="3200" dirty="0"/>
              <a:t>Afferent neurons convey information from the </a:t>
            </a:r>
            <a:r>
              <a:rPr lang="en-US" sz="3200" dirty="0" smtClean="0"/>
              <a:t>tissues and </a:t>
            </a:r>
            <a:r>
              <a:rPr lang="en-US" sz="3200" dirty="0"/>
              <a:t>organs of the body into the central nervous </a:t>
            </a:r>
            <a:r>
              <a:rPr lang="en-US" sz="3200" dirty="0" smtClean="0"/>
              <a:t>system</a:t>
            </a:r>
            <a:r>
              <a:rPr lang="en-US" sz="3200" dirty="0"/>
              <a:t>, </a:t>
            </a:r>
            <a:endParaRPr lang="en-US" sz="3200" dirty="0" smtClean="0"/>
          </a:p>
          <a:p>
            <a:r>
              <a:rPr lang="en-US" sz="3200" dirty="0" smtClean="0"/>
              <a:t>Efferent </a:t>
            </a:r>
            <a:r>
              <a:rPr lang="en-US" sz="3200" dirty="0"/>
              <a:t>neurons transmit electric signals </a:t>
            </a:r>
            <a:r>
              <a:rPr lang="en-US" sz="3200" dirty="0" smtClean="0"/>
              <a:t>from the CNS out </a:t>
            </a:r>
            <a:r>
              <a:rPr lang="en-US" sz="3200" dirty="0"/>
              <a:t>to effector cells (</a:t>
            </a:r>
            <a:r>
              <a:rPr lang="en-US" sz="3200" dirty="0" smtClean="0"/>
              <a:t>particularly </a:t>
            </a:r>
            <a:r>
              <a:rPr lang="en-US" sz="3200" dirty="0"/>
              <a:t>muscle or gland cells or other neurons), </a:t>
            </a:r>
            <a:r>
              <a:rPr lang="en-US" sz="3200" dirty="0" smtClean="0"/>
              <a:t>and</a:t>
            </a:r>
          </a:p>
          <a:p>
            <a:r>
              <a:rPr lang="en-US" sz="3200" dirty="0" smtClean="0"/>
              <a:t>Interneurons which connect </a:t>
            </a:r>
            <a:r>
              <a:rPr lang="en-US" sz="3200" dirty="0"/>
              <a:t>neurons within the </a:t>
            </a:r>
            <a:r>
              <a:rPr lang="en-US" sz="3200" dirty="0" smtClean="0"/>
              <a:t>CNS system </a:t>
            </a:r>
          </a:p>
        </p:txBody>
      </p:sp>
    </p:spTree>
    <p:extLst>
      <p:ext uri="{BB962C8B-B14F-4D97-AF65-F5344CB8AC3E}">
        <p14:creationId xmlns:p14="http://schemas.microsoft.com/office/powerpoint/2010/main" val="417476939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3200" dirty="0" smtClean="0"/>
              <a:t>For each </a:t>
            </a:r>
            <a:r>
              <a:rPr lang="en-US" sz="3200" dirty="0"/>
              <a:t>afferent neuron entering the </a:t>
            </a:r>
            <a:r>
              <a:rPr lang="en-US" sz="3200" dirty="0" smtClean="0"/>
              <a:t>CNS, there </a:t>
            </a:r>
            <a:r>
              <a:rPr lang="en-US" sz="3200" dirty="0"/>
              <a:t>are 10 efferent neurons and 200,000 interneurons.</a:t>
            </a:r>
          </a:p>
          <a:p>
            <a:r>
              <a:rPr lang="en-US" sz="3200" dirty="0"/>
              <a:t>Thus, by far most of the neurons in the CNS are </a:t>
            </a:r>
            <a:r>
              <a:rPr lang="en-US" sz="3200" dirty="0" smtClean="0"/>
              <a:t>interneurons</a:t>
            </a:r>
          </a:p>
          <a:p>
            <a:r>
              <a:rPr lang="en-US" sz="3200" dirty="0"/>
              <a:t>At their peripheral ends (the ends farthest from </a:t>
            </a:r>
            <a:r>
              <a:rPr lang="en-US" sz="3200" dirty="0" smtClean="0"/>
              <a:t>the CNS), </a:t>
            </a:r>
            <a:r>
              <a:rPr lang="en-US" sz="3200" dirty="0"/>
              <a:t>afferent neurons have </a:t>
            </a:r>
            <a:r>
              <a:rPr lang="en-US" sz="3200" dirty="0" smtClean="0"/>
              <a:t>sensory receptors</a:t>
            </a:r>
          </a:p>
          <a:p>
            <a:r>
              <a:rPr lang="en-US" sz="3200" dirty="0" smtClean="0"/>
              <a:t>This respond </a:t>
            </a:r>
            <a:r>
              <a:rPr lang="en-US" sz="3200" dirty="0"/>
              <a:t>to various physical </a:t>
            </a:r>
            <a:r>
              <a:rPr lang="en-US" sz="3200" dirty="0" smtClean="0"/>
              <a:t>or chemical </a:t>
            </a:r>
            <a:r>
              <a:rPr lang="en-US" sz="3200" dirty="0"/>
              <a:t>changes in their environment by causing </a:t>
            </a:r>
            <a:r>
              <a:rPr lang="en-US" sz="3200" dirty="0" smtClean="0"/>
              <a:t>electric </a:t>
            </a:r>
            <a:r>
              <a:rPr lang="en-US" sz="3200" dirty="0"/>
              <a:t>signals to be generated in the neuron. </a:t>
            </a:r>
            <a:endParaRPr lang="en-US" sz="3200" dirty="0" smtClean="0"/>
          </a:p>
        </p:txBody>
      </p:sp>
    </p:spTree>
    <p:extLst>
      <p:ext uri="{BB962C8B-B14F-4D97-AF65-F5344CB8AC3E}">
        <p14:creationId xmlns:p14="http://schemas.microsoft.com/office/powerpoint/2010/main" val="356321922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sz="3200" dirty="0"/>
              <a:t>The receptor region may be a specialized portion of the plasma membrane or a separate cell closely associated with the neuron ending. </a:t>
            </a:r>
          </a:p>
          <a:p>
            <a:r>
              <a:rPr lang="en-US" sz="3200" dirty="0"/>
              <a:t> Afferent neurons propagate electric signals from their receptors into the brain or spinal </a:t>
            </a:r>
            <a:r>
              <a:rPr lang="en-US" sz="3200" dirty="0" smtClean="0"/>
              <a:t>cord</a:t>
            </a:r>
          </a:p>
          <a:p>
            <a:r>
              <a:rPr lang="en-US" sz="3200" dirty="0"/>
              <a:t>Afferent neurons are atypical in that they have only a single process, usually considered to be an axon.</a:t>
            </a:r>
          </a:p>
          <a:p>
            <a:pPr marL="0" indent="0">
              <a:buNone/>
            </a:pPr>
            <a:endParaRPr lang="en-US" dirty="0"/>
          </a:p>
          <a:p>
            <a:endParaRPr lang="en-US" dirty="0"/>
          </a:p>
        </p:txBody>
      </p:sp>
    </p:spTree>
    <p:extLst>
      <p:ext uri="{BB962C8B-B14F-4D97-AF65-F5344CB8AC3E}">
        <p14:creationId xmlns:p14="http://schemas.microsoft.com/office/powerpoint/2010/main" val="41014714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noChangeArrowheads="1"/>
          </p:cNvSpPr>
          <p:nvPr>
            <p:ph type="title"/>
          </p:nvPr>
        </p:nvSpPr>
        <p:spPr>
          <a:noFill/>
        </p:spPr>
        <p:txBody>
          <a:bodyPr anchor="t"/>
          <a:lstStyle/>
          <a:p>
            <a:r>
              <a:rPr lang="en-US" sz="3600" dirty="0"/>
              <a:t>Neuron Classification</a:t>
            </a:r>
          </a:p>
        </p:txBody>
      </p:sp>
      <p:sp>
        <p:nvSpPr>
          <p:cNvPr id="18435" name="Rectangle 2"/>
          <p:cNvSpPr>
            <a:spLocks noGrp="1" noChangeArrowheads="1"/>
          </p:cNvSpPr>
          <p:nvPr>
            <p:ph idx="1"/>
          </p:nvPr>
        </p:nvSpPr>
        <p:spPr>
          <a:xfrm>
            <a:off x="711200" y="1066801"/>
            <a:ext cx="10972800" cy="1814513"/>
          </a:xfrm>
        </p:spPr>
        <p:txBody>
          <a:bodyPr/>
          <a:lstStyle/>
          <a:p>
            <a:pPr>
              <a:lnSpc>
                <a:spcPct val="80000"/>
              </a:lnSpc>
            </a:pPr>
            <a:r>
              <a:rPr lang="en-US" sz="2000" dirty="0"/>
              <a:t>Functional:  </a:t>
            </a:r>
          </a:p>
          <a:p>
            <a:pPr lvl="1">
              <a:lnSpc>
                <a:spcPct val="80000"/>
              </a:lnSpc>
            </a:pPr>
            <a:r>
              <a:rPr lang="en-US" sz="1800" dirty="0"/>
              <a:t>Sensory (afferent) — transmit impulses toward the CNS</a:t>
            </a:r>
          </a:p>
          <a:p>
            <a:pPr lvl="1">
              <a:lnSpc>
                <a:spcPct val="80000"/>
              </a:lnSpc>
            </a:pPr>
            <a:r>
              <a:rPr lang="en-US" sz="1800" dirty="0"/>
              <a:t>Motor (efferent) — carry impulses away from the CNS</a:t>
            </a:r>
          </a:p>
          <a:p>
            <a:pPr lvl="1">
              <a:lnSpc>
                <a:spcPct val="80000"/>
              </a:lnSpc>
            </a:pPr>
            <a:r>
              <a:rPr lang="en-US" sz="1800" dirty="0"/>
              <a:t>Interneurons (association neurons) — shuttle signals through CNS pathways</a:t>
            </a:r>
          </a:p>
        </p:txBody>
      </p:sp>
      <p:pic>
        <p:nvPicPr>
          <p:cNvPr id="18436" name="Picture 4"/>
          <p:cNvPicPr>
            <a:picLocks noChangeAspect="1" noChangeArrowheads="1"/>
          </p:cNvPicPr>
          <p:nvPr/>
        </p:nvPicPr>
        <p:blipFill>
          <a:blip r:embed="rId2">
            <a:extLst>
              <a:ext uri="{28A0092B-C50C-407E-A947-70E740481C1C}">
                <a14:useLocalDpi xmlns:a14="http://schemas.microsoft.com/office/drawing/2010/main" val="0"/>
              </a:ext>
            </a:extLst>
          </a:blip>
          <a:srcRect b="5066"/>
          <a:stretch>
            <a:fillRect/>
          </a:stretch>
        </p:blipFill>
        <p:spPr bwMode="auto">
          <a:xfrm>
            <a:off x="939801" y="2679701"/>
            <a:ext cx="9986433" cy="403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6063298"/>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3600" dirty="0" smtClean="0"/>
              <a:t>One </a:t>
            </a:r>
            <a:r>
              <a:rPr lang="en-US" sz="3600" dirty="0"/>
              <a:t>branch, the peripheral process, ends at the </a:t>
            </a:r>
            <a:r>
              <a:rPr lang="en-US" sz="3600" dirty="0" smtClean="0"/>
              <a:t>receptors</a:t>
            </a:r>
            <a:r>
              <a:rPr lang="en-US" sz="3600" dirty="0"/>
              <a:t>; the other branch, the central process, enters </a:t>
            </a:r>
            <a:r>
              <a:rPr lang="en-US" sz="3600" dirty="0" smtClean="0"/>
              <a:t>the CNS to </a:t>
            </a:r>
            <a:r>
              <a:rPr lang="en-US" sz="3600" dirty="0"/>
              <a:t>form junctions with </a:t>
            </a:r>
            <a:r>
              <a:rPr lang="en-US" sz="3600" dirty="0" smtClean="0"/>
              <a:t>other neurons</a:t>
            </a:r>
            <a:r>
              <a:rPr lang="en-US" sz="3600" dirty="0"/>
              <a:t>. </a:t>
            </a:r>
            <a:endParaRPr lang="en-US" sz="3600" dirty="0" smtClean="0"/>
          </a:p>
          <a:p>
            <a:r>
              <a:rPr lang="en-US" sz="3600" dirty="0" smtClean="0"/>
              <a:t>For afferent neurons both </a:t>
            </a:r>
            <a:r>
              <a:rPr lang="en-US" sz="3600" dirty="0"/>
              <a:t>the cell body and the long peripheral process </a:t>
            </a:r>
            <a:r>
              <a:rPr lang="en-US" sz="3600" dirty="0" smtClean="0"/>
              <a:t>of the </a:t>
            </a:r>
            <a:r>
              <a:rPr lang="en-US" sz="3600" dirty="0"/>
              <a:t>axon are outside </a:t>
            </a:r>
            <a:r>
              <a:rPr lang="en-US" sz="3600" dirty="0" smtClean="0"/>
              <a:t>the CNS, and only </a:t>
            </a:r>
            <a:r>
              <a:rPr lang="en-US" sz="3600" dirty="0"/>
              <a:t>a part of the central process enters the brain </a:t>
            </a:r>
            <a:r>
              <a:rPr lang="en-US" sz="3600" dirty="0" smtClean="0"/>
              <a:t>or spinal </a:t>
            </a:r>
            <a:r>
              <a:rPr lang="en-US" sz="3600" dirty="0"/>
              <a:t>cord</a:t>
            </a:r>
            <a:r>
              <a:rPr lang="en-US" dirty="0"/>
              <a:t>.</a:t>
            </a:r>
          </a:p>
        </p:txBody>
      </p:sp>
    </p:spTree>
    <p:extLst>
      <p:ext uri="{BB962C8B-B14F-4D97-AF65-F5344CB8AC3E}">
        <p14:creationId xmlns:p14="http://schemas.microsoft.com/office/powerpoint/2010/main" val="43376811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3200" dirty="0"/>
              <a:t>The cell bodies and dendrites of efferent </a:t>
            </a:r>
            <a:r>
              <a:rPr lang="en-US" sz="3200" dirty="0" smtClean="0"/>
              <a:t>neurons are </a:t>
            </a:r>
            <a:r>
              <a:rPr lang="en-US" sz="3200" dirty="0"/>
              <a:t>within the </a:t>
            </a:r>
            <a:r>
              <a:rPr lang="en-US" sz="3200" dirty="0" smtClean="0"/>
              <a:t>CNS, </a:t>
            </a:r>
            <a:r>
              <a:rPr lang="en-US" sz="3200" dirty="0"/>
              <a:t>but the </a:t>
            </a:r>
            <a:r>
              <a:rPr lang="en-US" sz="3200" dirty="0" smtClean="0"/>
              <a:t>axons extend </a:t>
            </a:r>
            <a:r>
              <a:rPr lang="en-US" sz="3200" dirty="0"/>
              <a:t>out into the periphery. </a:t>
            </a:r>
            <a:endParaRPr lang="en-US" sz="3200" dirty="0" smtClean="0"/>
          </a:p>
          <a:p>
            <a:r>
              <a:rPr lang="en-US" sz="3200" dirty="0" smtClean="0"/>
              <a:t>The </a:t>
            </a:r>
            <a:r>
              <a:rPr lang="en-US" sz="3200" dirty="0"/>
              <a:t>axons of both </a:t>
            </a:r>
            <a:r>
              <a:rPr lang="en-US" sz="3200" dirty="0" smtClean="0"/>
              <a:t>the afferent </a:t>
            </a:r>
            <a:r>
              <a:rPr lang="en-US" sz="3200" dirty="0"/>
              <a:t>and efferent neurons, except for the small </a:t>
            </a:r>
            <a:r>
              <a:rPr lang="en-US" sz="3200" dirty="0" smtClean="0"/>
              <a:t>part in </a:t>
            </a:r>
            <a:r>
              <a:rPr lang="en-US" sz="3200" dirty="0"/>
              <a:t>the brain or spinal cord, form the nerves of the </a:t>
            </a:r>
            <a:r>
              <a:rPr lang="en-US" sz="3200" dirty="0" smtClean="0"/>
              <a:t>peripheral </a:t>
            </a:r>
            <a:r>
              <a:rPr lang="en-US" sz="3200" dirty="0"/>
              <a:t>nervous system. </a:t>
            </a:r>
            <a:endParaRPr lang="en-US" sz="3200" dirty="0" smtClean="0"/>
          </a:p>
          <a:p>
            <a:r>
              <a:rPr lang="en-US" sz="3200" dirty="0" smtClean="0"/>
              <a:t>Note </a:t>
            </a:r>
            <a:r>
              <a:rPr lang="en-US" sz="3200" dirty="0"/>
              <a:t>that a nerve fiber is </a:t>
            </a:r>
            <a:r>
              <a:rPr lang="en-US" sz="3200" dirty="0" smtClean="0"/>
              <a:t>a single </a:t>
            </a:r>
            <a:r>
              <a:rPr lang="en-US" sz="3200" dirty="0"/>
              <a:t>axon, and a nerve is a bundle of axons bound </a:t>
            </a:r>
            <a:r>
              <a:rPr lang="en-US" sz="3200" dirty="0" smtClean="0"/>
              <a:t>together </a:t>
            </a:r>
            <a:r>
              <a:rPr lang="en-US" sz="3200" dirty="0"/>
              <a:t>by connective tissue</a:t>
            </a:r>
          </a:p>
        </p:txBody>
      </p:sp>
    </p:spTree>
    <p:extLst>
      <p:ext uri="{BB962C8B-B14F-4D97-AF65-F5344CB8AC3E}">
        <p14:creationId xmlns:p14="http://schemas.microsoft.com/office/powerpoint/2010/main" val="355049425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a:t>Interneurons lie entirely within </a:t>
            </a:r>
            <a:r>
              <a:rPr lang="en-US" dirty="0" smtClean="0"/>
              <a:t>the CNS. </a:t>
            </a:r>
          </a:p>
          <a:p>
            <a:r>
              <a:rPr lang="en-US" dirty="0" smtClean="0"/>
              <a:t>Account </a:t>
            </a:r>
            <a:r>
              <a:rPr lang="en-US" dirty="0"/>
              <a:t>for over 99 percent of all </a:t>
            </a:r>
            <a:r>
              <a:rPr lang="en-US" dirty="0" smtClean="0"/>
              <a:t>neurons</a:t>
            </a:r>
          </a:p>
          <a:p>
            <a:r>
              <a:rPr lang="en-US" dirty="0" smtClean="0"/>
              <a:t>Have </a:t>
            </a:r>
            <a:r>
              <a:rPr lang="en-US" dirty="0"/>
              <a:t>a wide range of physiological </a:t>
            </a:r>
            <a:r>
              <a:rPr lang="en-US" dirty="0" smtClean="0"/>
              <a:t>properties</a:t>
            </a:r>
            <a:r>
              <a:rPr lang="en-US" dirty="0"/>
              <a:t>, shapes, and functions. </a:t>
            </a:r>
            <a:endParaRPr lang="en-US" dirty="0" smtClean="0"/>
          </a:p>
          <a:p>
            <a:r>
              <a:rPr lang="en-US" dirty="0" smtClean="0"/>
              <a:t>The </a:t>
            </a:r>
            <a:r>
              <a:rPr lang="en-US" dirty="0"/>
              <a:t>number of </a:t>
            </a:r>
            <a:r>
              <a:rPr lang="en-US" dirty="0" smtClean="0"/>
              <a:t>interneurons </a:t>
            </a:r>
            <a:r>
              <a:rPr lang="en-US" dirty="0"/>
              <a:t>interposed between certain afferent and </a:t>
            </a:r>
            <a:r>
              <a:rPr lang="en-US" dirty="0" smtClean="0"/>
              <a:t>efferent </a:t>
            </a:r>
            <a:r>
              <a:rPr lang="en-US" dirty="0"/>
              <a:t>neurons varies according to the complexity </a:t>
            </a:r>
            <a:r>
              <a:rPr lang="en-US" dirty="0" smtClean="0"/>
              <a:t>of the </a:t>
            </a:r>
            <a:r>
              <a:rPr lang="en-US" dirty="0"/>
              <a:t>action</a:t>
            </a:r>
            <a:r>
              <a:rPr lang="en-US" dirty="0" smtClean="0"/>
              <a:t>.</a:t>
            </a:r>
          </a:p>
          <a:p>
            <a:r>
              <a:rPr lang="en-US" dirty="0" smtClean="0"/>
              <a:t>The </a:t>
            </a:r>
            <a:r>
              <a:rPr lang="en-US" dirty="0"/>
              <a:t>knee-jerk reflex elicited by tapping </a:t>
            </a:r>
            <a:r>
              <a:rPr lang="en-US" dirty="0" smtClean="0"/>
              <a:t>below </a:t>
            </a:r>
            <a:r>
              <a:rPr lang="en-US" dirty="0"/>
              <a:t>the kneecap has no interneurons—the </a:t>
            </a:r>
            <a:r>
              <a:rPr lang="en-US" dirty="0" smtClean="0"/>
              <a:t>afferent neurons </a:t>
            </a:r>
            <a:r>
              <a:rPr lang="en-US" dirty="0"/>
              <a:t>end directly on the efferent neurons. </a:t>
            </a:r>
            <a:endParaRPr lang="en-US" dirty="0" smtClean="0"/>
          </a:p>
        </p:txBody>
      </p:sp>
    </p:spTree>
    <p:extLst>
      <p:ext uri="{BB962C8B-B14F-4D97-AF65-F5344CB8AC3E}">
        <p14:creationId xmlns:p14="http://schemas.microsoft.com/office/powerpoint/2010/main" val="338628537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In contrast, stimuli invoking memory or language may involve millions of interneurons. </a:t>
            </a:r>
          </a:p>
          <a:p>
            <a:r>
              <a:rPr lang="en-US" dirty="0" smtClean="0"/>
              <a:t>Interneurons </a:t>
            </a:r>
            <a:r>
              <a:rPr lang="en-US" dirty="0"/>
              <a:t>can serve as signal changers or </a:t>
            </a:r>
            <a:r>
              <a:rPr lang="en-US" dirty="0" smtClean="0"/>
              <a:t>gatekeepers</a:t>
            </a:r>
            <a:r>
              <a:rPr lang="en-US" dirty="0"/>
              <a:t>, changing, for example, an excitatory input into an inhibitory output or into no output at all. </a:t>
            </a:r>
            <a:endParaRPr lang="en-US" dirty="0" smtClean="0"/>
          </a:p>
        </p:txBody>
      </p:sp>
    </p:spTree>
    <p:extLst>
      <p:ext uri="{BB962C8B-B14F-4D97-AF65-F5344CB8AC3E}">
        <p14:creationId xmlns:p14="http://schemas.microsoft.com/office/powerpoint/2010/main" val="330412673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00062"/>
            <a:ext cx="10515600" cy="1325563"/>
          </a:xfrm>
        </p:spPr>
        <p:txBody>
          <a:bodyPr>
            <a:normAutofit/>
          </a:bodyPr>
          <a:lstStyle/>
          <a:p>
            <a:r>
              <a:rPr lang="en-US" dirty="0"/>
              <a:t>Neural Growth </a:t>
            </a:r>
            <a:r>
              <a:rPr lang="en-US" dirty="0" smtClean="0"/>
              <a:t>and Regeneration</a:t>
            </a:r>
            <a:r>
              <a:rPr lang="en-US" dirty="0"/>
              <a:t/>
            </a:r>
            <a:br>
              <a:rPr lang="en-US" dirty="0"/>
            </a:b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a:t>elaborate networks of nerve-cell processes </a:t>
            </a:r>
            <a:r>
              <a:rPr lang="en-US" dirty="0" smtClean="0"/>
              <a:t>that characterize the nervous system are remarkably similar in all human beings and depend upon the outgrowth of specific axons to specific targets.</a:t>
            </a:r>
          </a:p>
          <a:p>
            <a:r>
              <a:rPr lang="en-US" dirty="0" smtClean="0"/>
              <a:t>Development </a:t>
            </a:r>
            <a:r>
              <a:rPr lang="en-US" dirty="0"/>
              <a:t>of the nervous system in the </a:t>
            </a:r>
            <a:r>
              <a:rPr lang="en-US" dirty="0" smtClean="0"/>
              <a:t>embryo begins </a:t>
            </a:r>
            <a:r>
              <a:rPr lang="en-US" dirty="0"/>
              <a:t>with a series of divisions of precursor cells </a:t>
            </a:r>
            <a:r>
              <a:rPr lang="en-US" dirty="0" smtClean="0"/>
              <a:t>that can </a:t>
            </a:r>
            <a:r>
              <a:rPr lang="en-US" dirty="0"/>
              <a:t>develop into neurons or glia. </a:t>
            </a:r>
            <a:endParaRPr lang="en-US" dirty="0" smtClean="0"/>
          </a:p>
          <a:p>
            <a:r>
              <a:rPr lang="en-US" dirty="0" smtClean="0"/>
              <a:t>After </a:t>
            </a:r>
            <a:r>
              <a:rPr lang="en-US" dirty="0"/>
              <a:t>the last cell </a:t>
            </a:r>
            <a:r>
              <a:rPr lang="en-US" dirty="0" smtClean="0"/>
              <a:t>division</a:t>
            </a:r>
            <a:r>
              <a:rPr lang="en-US" dirty="0"/>
              <a:t>, each neuronal daughter cell differentiates, </a:t>
            </a:r>
            <a:r>
              <a:rPr lang="en-US" dirty="0" smtClean="0"/>
              <a:t>migrates </a:t>
            </a:r>
            <a:r>
              <a:rPr lang="en-US" dirty="0"/>
              <a:t>to its final location, and sends out processes </a:t>
            </a:r>
            <a:r>
              <a:rPr lang="en-US" dirty="0" smtClean="0"/>
              <a:t>that will </a:t>
            </a:r>
            <a:r>
              <a:rPr lang="en-US" dirty="0"/>
              <a:t>become its axon and dendrites. </a:t>
            </a:r>
            <a:endParaRPr lang="en-US" dirty="0" smtClean="0"/>
          </a:p>
          <a:p>
            <a:r>
              <a:rPr lang="en-US" dirty="0" smtClean="0"/>
              <a:t>A </a:t>
            </a:r>
            <a:r>
              <a:rPr lang="en-US" dirty="0"/>
              <a:t>specialized </a:t>
            </a:r>
            <a:r>
              <a:rPr lang="en-US" dirty="0" smtClean="0"/>
              <a:t>enlargement</a:t>
            </a:r>
            <a:r>
              <a:rPr lang="en-US" dirty="0"/>
              <a:t>, the growth cone, forms the tip of each </a:t>
            </a:r>
            <a:r>
              <a:rPr lang="en-US" dirty="0" smtClean="0"/>
              <a:t>extending </a:t>
            </a:r>
            <a:r>
              <a:rPr lang="en-US" dirty="0"/>
              <a:t>axon and is involved in finding </a:t>
            </a:r>
            <a:r>
              <a:rPr lang="en-US" dirty="0" smtClean="0"/>
              <a:t>out the final </a:t>
            </a:r>
            <a:r>
              <a:rPr lang="en-US" dirty="0"/>
              <a:t>target for the process.</a:t>
            </a:r>
          </a:p>
        </p:txBody>
      </p:sp>
    </p:spTree>
    <p:extLst>
      <p:ext uri="{BB962C8B-B14F-4D97-AF65-F5344CB8AC3E}">
        <p14:creationId xmlns:p14="http://schemas.microsoft.com/office/powerpoint/2010/main" val="259763273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a:t>As </a:t>
            </a:r>
            <a:r>
              <a:rPr lang="en-US" dirty="0" smtClean="0"/>
              <a:t>axon </a:t>
            </a:r>
            <a:r>
              <a:rPr lang="en-US" dirty="0"/>
              <a:t>grows, it is guided along the </a:t>
            </a:r>
            <a:r>
              <a:rPr lang="en-US" dirty="0" smtClean="0"/>
              <a:t>surfaces of </a:t>
            </a:r>
            <a:r>
              <a:rPr lang="en-US" dirty="0"/>
              <a:t>other cells, most commonly glial cells. </a:t>
            </a:r>
            <a:endParaRPr lang="en-US" dirty="0" smtClean="0"/>
          </a:p>
          <a:p>
            <a:r>
              <a:rPr lang="en-US" dirty="0" smtClean="0"/>
              <a:t>Which particular </a:t>
            </a:r>
            <a:r>
              <a:rPr lang="en-US" dirty="0"/>
              <a:t>route is followed depends largely on attracting</a:t>
            </a:r>
            <a:r>
              <a:rPr lang="en-US" dirty="0" smtClean="0"/>
              <a:t>, supporting</a:t>
            </a:r>
            <a:r>
              <a:rPr lang="en-US" dirty="0"/>
              <a:t>, deflecting, or inhibiting influences </a:t>
            </a:r>
            <a:r>
              <a:rPr lang="en-US" dirty="0" smtClean="0"/>
              <a:t>exerted by </a:t>
            </a:r>
            <a:r>
              <a:rPr lang="en-US" dirty="0"/>
              <a:t>several types of molecules. </a:t>
            </a:r>
            <a:endParaRPr lang="en-US" dirty="0" smtClean="0"/>
          </a:p>
          <a:p>
            <a:r>
              <a:rPr lang="en-US" dirty="0" smtClean="0"/>
              <a:t>Some </a:t>
            </a:r>
            <a:r>
              <a:rPr lang="en-US" dirty="0"/>
              <a:t>of these molecules</a:t>
            </a:r>
            <a:r>
              <a:rPr lang="en-US" dirty="0" smtClean="0"/>
              <a:t>, such </a:t>
            </a:r>
            <a:r>
              <a:rPr lang="en-US" dirty="0"/>
              <a:t>as cell adhesion molecules, reside on the </a:t>
            </a:r>
            <a:r>
              <a:rPr lang="en-US" dirty="0" smtClean="0"/>
              <a:t>membranes </a:t>
            </a:r>
            <a:r>
              <a:rPr lang="en-US" dirty="0"/>
              <a:t>of the glia and embryonic neurons. </a:t>
            </a:r>
            <a:endParaRPr lang="en-US" dirty="0" smtClean="0"/>
          </a:p>
          <a:p>
            <a:r>
              <a:rPr lang="en-US" dirty="0" smtClean="0"/>
              <a:t>Others are soluble </a:t>
            </a:r>
            <a:r>
              <a:rPr lang="en-US" dirty="0"/>
              <a:t>neurotropic factors (growth factors for </a:t>
            </a:r>
            <a:r>
              <a:rPr lang="en-US" dirty="0" smtClean="0"/>
              <a:t>neural tissue</a:t>
            </a:r>
            <a:r>
              <a:rPr lang="en-US" dirty="0"/>
              <a:t>) in the extracellular fluid surrounding </a:t>
            </a:r>
            <a:r>
              <a:rPr lang="en-US" dirty="0" smtClean="0"/>
              <a:t>the growth </a:t>
            </a:r>
            <a:r>
              <a:rPr lang="en-US" dirty="0"/>
              <a:t>cone or its distant target</a:t>
            </a:r>
          </a:p>
        </p:txBody>
      </p:sp>
    </p:spTree>
    <p:extLst>
      <p:ext uri="{BB962C8B-B14F-4D97-AF65-F5344CB8AC3E}">
        <p14:creationId xmlns:p14="http://schemas.microsoft.com/office/powerpoint/2010/main" val="363215714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a:t>Once the target of the advancing growth cone </a:t>
            </a:r>
            <a:r>
              <a:rPr lang="en-US" dirty="0" smtClean="0"/>
              <a:t>is </a:t>
            </a:r>
            <a:r>
              <a:rPr lang="en-US" dirty="0"/>
              <a:t>reached, synapses are formed. </a:t>
            </a:r>
            <a:endParaRPr lang="en-US" dirty="0" smtClean="0"/>
          </a:p>
          <a:p>
            <a:r>
              <a:rPr lang="en-US" dirty="0" smtClean="0"/>
              <a:t>The </a:t>
            </a:r>
            <a:r>
              <a:rPr lang="en-US" dirty="0"/>
              <a:t>synapses are </a:t>
            </a:r>
            <a:r>
              <a:rPr lang="en-US" dirty="0" smtClean="0"/>
              <a:t>active</a:t>
            </a:r>
            <a:r>
              <a:rPr lang="en-US" dirty="0"/>
              <a:t>, however, before their final maturation occurs, </a:t>
            </a:r>
            <a:r>
              <a:rPr lang="en-US" dirty="0" smtClean="0"/>
              <a:t>and this </a:t>
            </a:r>
            <a:r>
              <a:rPr lang="en-US" dirty="0"/>
              <a:t>early activity, in part, determines their final use.</a:t>
            </a:r>
          </a:p>
          <a:p>
            <a:r>
              <a:rPr lang="en-US" dirty="0"/>
              <a:t>During these intricate early stages of neural </a:t>
            </a:r>
            <a:r>
              <a:rPr lang="en-US" dirty="0" smtClean="0"/>
              <a:t>development</a:t>
            </a:r>
            <a:r>
              <a:rPr lang="en-US" dirty="0"/>
              <a:t>, which occur during all trimesters of </a:t>
            </a:r>
            <a:r>
              <a:rPr lang="en-US" dirty="0" smtClean="0"/>
              <a:t>pregnancy and </a:t>
            </a:r>
            <a:r>
              <a:rPr lang="en-US" dirty="0"/>
              <a:t>into infancy, alcohol and other drugs, radiation, malnutrition, and viruses can exert effects that </a:t>
            </a:r>
            <a:r>
              <a:rPr lang="en-US" dirty="0" smtClean="0"/>
              <a:t>cause permanent </a:t>
            </a:r>
            <a:r>
              <a:rPr lang="en-US" dirty="0"/>
              <a:t>damage to the developing fetal </a:t>
            </a:r>
            <a:r>
              <a:rPr lang="en-US" dirty="0" smtClean="0"/>
              <a:t>nervous system </a:t>
            </a:r>
            <a:endParaRPr lang="en-US" dirty="0"/>
          </a:p>
        </p:txBody>
      </p:sp>
    </p:spTree>
    <p:extLst>
      <p:ext uri="{BB962C8B-B14F-4D97-AF65-F5344CB8AC3E}">
        <p14:creationId xmlns:p14="http://schemas.microsoft.com/office/powerpoint/2010/main" val="306236790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9</a:t>
            </a:r>
            <a:r>
              <a:rPr lang="en-US" baseline="30000" smtClean="0"/>
              <a:t>th</a:t>
            </a:r>
            <a:r>
              <a:rPr lang="en-US" smtClean="0"/>
              <a:t> Nov 22</a:t>
            </a:r>
            <a:endParaRPr lang="en-US"/>
          </a:p>
        </p:txBody>
      </p:sp>
      <p:sp>
        <p:nvSpPr>
          <p:cNvPr id="3" name="Content Placeholder 2"/>
          <p:cNvSpPr>
            <a:spLocks noGrp="1"/>
          </p:cNvSpPr>
          <p:nvPr>
            <p:ph idx="1"/>
          </p:nvPr>
        </p:nvSpPr>
        <p:spPr/>
        <p:txBody>
          <a:bodyPr>
            <a:normAutofit/>
          </a:bodyPr>
          <a:lstStyle/>
          <a:p>
            <a:r>
              <a:rPr lang="en-US" dirty="0"/>
              <a:t>A normal, although unexpected, aspect of </a:t>
            </a:r>
            <a:r>
              <a:rPr lang="en-US" dirty="0" smtClean="0"/>
              <a:t>development </a:t>
            </a:r>
            <a:r>
              <a:rPr lang="en-US" dirty="0"/>
              <a:t>of the nervous system occurs after growth </a:t>
            </a:r>
            <a:r>
              <a:rPr lang="en-US" dirty="0" smtClean="0"/>
              <a:t>and projection </a:t>
            </a:r>
            <a:r>
              <a:rPr lang="en-US" dirty="0"/>
              <a:t>of the axons. </a:t>
            </a:r>
            <a:endParaRPr lang="en-US" dirty="0" smtClean="0"/>
          </a:p>
          <a:p>
            <a:r>
              <a:rPr lang="en-US" dirty="0" smtClean="0"/>
              <a:t>Many </a:t>
            </a:r>
            <a:r>
              <a:rPr lang="en-US" dirty="0"/>
              <a:t>of the newly </a:t>
            </a:r>
            <a:r>
              <a:rPr lang="en-US" dirty="0" smtClean="0"/>
              <a:t>formed neurons </a:t>
            </a:r>
            <a:r>
              <a:rPr lang="en-US" dirty="0"/>
              <a:t>and synapses degenerate. </a:t>
            </a:r>
            <a:endParaRPr lang="en-US" dirty="0" smtClean="0"/>
          </a:p>
          <a:p>
            <a:r>
              <a:rPr lang="en-US" dirty="0" smtClean="0"/>
              <a:t>As many as 50 </a:t>
            </a:r>
            <a:r>
              <a:rPr lang="en-US" dirty="0"/>
              <a:t>to </a:t>
            </a:r>
            <a:r>
              <a:rPr lang="en-US" dirty="0" smtClean="0"/>
              <a:t>70% of </a:t>
            </a:r>
            <a:r>
              <a:rPr lang="en-US" dirty="0"/>
              <a:t>neurons die by apoptosis in </a:t>
            </a:r>
            <a:r>
              <a:rPr lang="en-US" dirty="0" smtClean="0"/>
              <a:t>some regions </a:t>
            </a:r>
            <a:r>
              <a:rPr lang="en-US" dirty="0"/>
              <a:t>of the developing nervous system! </a:t>
            </a:r>
            <a:endParaRPr lang="en-US" dirty="0" smtClean="0"/>
          </a:p>
          <a:p>
            <a:r>
              <a:rPr lang="en-US" dirty="0" smtClean="0"/>
              <a:t>Exactly why </a:t>
            </a:r>
            <a:r>
              <a:rPr lang="en-US" dirty="0"/>
              <a:t>this seemingly wasteful process occurs is </a:t>
            </a:r>
            <a:r>
              <a:rPr lang="en-US" dirty="0" smtClean="0"/>
              <a:t>unknown </a:t>
            </a:r>
            <a:r>
              <a:rPr lang="en-US" dirty="0"/>
              <a:t>although neuroscientists speculate that in </a:t>
            </a:r>
            <a:r>
              <a:rPr lang="en-US" dirty="0" smtClean="0"/>
              <a:t>this way </a:t>
            </a:r>
            <a:r>
              <a:rPr lang="en-US" dirty="0"/>
              <a:t>connectivity in the nervous system is refined, </a:t>
            </a:r>
            <a:r>
              <a:rPr lang="en-US" dirty="0" smtClean="0"/>
              <a:t>or “</a:t>
            </a:r>
            <a:r>
              <a:rPr lang="en-US" dirty="0"/>
              <a:t>fine tuned.”</a:t>
            </a:r>
          </a:p>
        </p:txBody>
      </p:sp>
    </p:spTree>
    <p:extLst>
      <p:ext uri="{BB962C8B-B14F-4D97-AF65-F5344CB8AC3E}">
        <p14:creationId xmlns:p14="http://schemas.microsoft.com/office/powerpoint/2010/main" val="7490667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a:t>Although the basic shape and location of </a:t>
            </a:r>
            <a:r>
              <a:rPr lang="en-US" dirty="0" smtClean="0"/>
              <a:t>existing neurons </a:t>
            </a:r>
            <a:r>
              <a:rPr lang="en-US" dirty="0"/>
              <a:t>in the mature </a:t>
            </a:r>
            <a:r>
              <a:rPr lang="en-US" dirty="0" smtClean="0"/>
              <a:t>CNS do not change</a:t>
            </a:r>
            <a:r>
              <a:rPr lang="en-US" dirty="0"/>
              <a:t>, the creation and removal of synaptic </a:t>
            </a:r>
            <a:r>
              <a:rPr lang="en-US" dirty="0" smtClean="0"/>
              <a:t>contacts begun </a:t>
            </a:r>
            <a:r>
              <a:rPr lang="en-US" dirty="0"/>
              <a:t>during fetal development continue, albeit at </a:t>
            </a:r>
            <a:r>
              <a:rPr lang="en-US" dirty="0" smtClean="0"/>
              <a:t>a slower </a:t>
            </a:r>
            <a:r>
              <a:rPr lang="en-US" dirty="0"/>
              <a:t>pace, throughout life as part of normal growth</a:t>
            </a:r>
            <a:r>
              <a:rPr lang="en-US" dirty="0" smtClean="0"/>
              <a:t>, learning</a:t>
            </a:r>
            <a:r>
              <a:rPr lang="en-US" dirty="0"/>
              <a:t>, and aging. </a:t>
            </a:r>
            <a:endParaRPr lang="en-US" dirty="0" smtClean="0"/>
          </a:p>
          <a:p>
            <a:r>
              <a:rPr lang="en-US" dirty="0" smtClean="0"/>
              <a:t>Division </a:t>
            </a:r>
            <a:r>
              <a:rPr lang="en-US" dirty="0"/>
              <a:t>of neuron precursors </a:t>
            </a:r>
            <a:r>
              <a:rPr lang="en-US" dirty="0" smtClean="0"/>
              <a:t>is largely </a:t>
            </a:r>
            <a:r>
              <a:rPr lang="en-US" dirty="0"/>
              <a:t>complete before birth, and after early </a:t>
            </a:r>
            <a:r>
              <a:rPr lang="en-US" dirty="0" smtClean="0"/>
              <a:t>infancy new </a:t>
            </a:r>
            <a:r>
              <a:rPr lang="en-US" dirty="0"/>
              <a:t>neurons are formed at a slower pace to </a:t>
            </a:r>
            <a:r>
              <a:rPr lang="en-US" dirty="0" smtClean="0"/>
              <a:t>replace those </a:t>
            </a:r>
            <a:r>
              <a:rPr lang="en-US" dirty="0"/>
              <a:t>that die</a:t>
            </a:r>
            <a:r>
              <a:rPr lang="en-US" dirty="0" smtClean="0"/>
              <a:t>.</a:t>
            </a:r>
          </a:p>
          <a:p>
            <a:r>
              <a:rPr lang="en-US" dirty="0"/>
              <a:t>Severed axons can repair themselves, </a:t>
            </a:r>
            <a:r>
              <a:rPr lang="en-US" dirty="0" smtClean="0"/>
              <a:t>however, and </a:t>
            </a:r>
            <a:r>
              <a:rPr lang="en-US" dirty="0"/>
              <a:t>significant function regained, provided that </a:t>
            </a:r>
            <a:r>
              <a:rPr lang="en-US" dirty="0" smtClean="0"/>
              <a:t>the damage </a:t>
            </a:r>
            <a:r>
              <a:rPr lang="en-US" dirty="0"/>
              <a:t>occurs outside the central nervous system </a:t>
            </a:r>
            <a:r>
              <a:rPr lang="en-US" dirty="0" smtClean="0"/>
              <a:t>and does </a:t>
            </a:r>
            <a:r>
              <a:rPr lang="en-US" dirty="0"/>
              <a:t>not affect the neuron’s cell body. </a:t>
            </a:r>
            <a:endParaRPr lang="en-US" dirty="0" smtClean="0"/>
          </a:p>
        </p:txBody>
      </p:sp>
    </p:spTree>
    <p:extLst>
      <p:ext uri="{BB962C8B-B14F-4D97-AF65-F5344CB8AC3E}">
        <p14:creationId xmlns:p14="http://schemas.microsoft.com/office/powerpoint/2010/main" val="389356882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After repairable injury, the axon segment now separated from the cell body degenerates. </a:t>
            </a:r>
            <a:endParaRPr lang="en-US" dirty="0" smtClean="0"/>
          </a:p>
          <a:p>
            <a:r>
              <a:rPr lang="en-US" dirty="0" smtClean="0"/>
              <a:t>The </a:t>
            </a:r>
            <a:r>
              <a:rPr lang="en-US" dirty="0"/>
              <a:t>proximal part of the axon (the stump still attached to the cell body) then gives rise to a growth cone, which grows out to the effector organ so that in some cases function is restored.</a:t>
            </a:r>
          </a:p>
          <a:p>
            <a:endParaRPr lang="en-US" dirty="0"/>
          </a:p>
        </p:txBody>
      </p:sp>
    </p:spTree>
    <p:extLst>
      <p:ext uri="{BB962C8B-B14F-4D97-AF65-F5344CB8AC3E}">
        <p14:creationId xmlns:p14="http://schemas.microsoft.com/office/powerpoint/2010/main" val="11840598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914400" y="1143000"/>
            <a:ext cx="10363200" cy="1143000"/>
          </a:xfrm>
        </p:spPr>
        <p:txBody>
          <a:bodyPr/>
          <a:lstStyle/>
          <a:p>
            <a:r>
              <a:rPr lang="en-US" dirty="0"/>
              <a:t>Cell Types</a:t>
            </a:r>
          </a:p>
        </p:txBody>
      </p:sp>
      <p:sp>
        <p:nvSpPr>
          <p:cNvPr id="128003" name="Rectangle 3"/>
          <p:cNvSpPr>
            <a:spLocks noGrp="1" noChangeArrowheads="1"/>
          </p:cNvSpPr>
          <p:nvPr>
            <p:ph type="body" idx="1"/>
          </p:nvPr>
        </p:nvSpPr>
        <p:spPr>
          <a:xfrm>
            <a:off x="1219200" y="2590800"/>
            <a:ext cx="5486400" cy="2514600"/>
          </a:xfrm>
        </p:spPr>
        <p:txBody>
          <a:bodyPr/>
          <a:lstStyle/>
          <a:p>
            <a:pPr>
              <a:lnSpc>
                <a:spcPct val="90000"/>
              </a:lnSpc>
            </a:pPr>
            <a:r>
              <a:rPr lang="en-US" sz="2800" dirty="0"/>
              <a:t>Neurons </a:t>
            </a:r>
          </a:p>
          <a:p>
            <a:pPr lvl="1">
              <a:lnSpc>
                <a:spcPct val="90000"/>
              </a:lnSpc>
            </a:pPr>
            <a:r>
              <a:rPr lang="en-US" sz="2400" dirty="0"/>
              <a:t>conduct electrical signals</a:t>
            </a:r>
          </a:p>
          <a:p>
            <a:pPr>
              <a:lnSpc>
                <a:spcPct val="90000"/>
              </a:lnSpc>
              <a:spcBef>
                <a:spcPct val="50000"/>
              </a:spcBef>
            </a:pPr>
            <a:r>
              <a:rPr lang="en-US" sz="2800" dirty="0"/>
              <a:t>Neuroglia</a:t>
            </a:r>
          </a:p>
          <a:p>
            <a:pPr lvl="1">
              <a:lnSpc>
                <a:spcPct val="90000"/>
              </a:lnSpc>
              <a:spcBef>
                <a:spcPct val="50000"/>
              </a:spcBef>
            </a:pPr>
            <a:r>
              <a:rPr lang="en-US" sz="2400" dirty="0"/>
              <a:t>80% of all NS cells</a:t>
            </a:r>
            <a:endParaRPr lang="en-US" sz="2400" dirty="0">
              <a:solidFill>
                <a:schemeClr val="bg1"/>
              </a:solidFill>
            </a:endParaRPr>
          </a:p>
          <a:p>
            <a:pPr lvl="1">
              <a:lnSpc>
                <a:spcPct val="90000"/>
              </a:lnSpc>
              <a:spcBef>
                <a:spcPts val="500"/>
              </a:spcBef>
              <a:spcAft>
                <a:spcPts val="500"/>
              </a:spcAft>
            </a:pPr>
            <a:r>
              <a:rPr lang="en-US" sz="2400" dirty="0"/>
              <a:t>support neurons </a:t>
            </a:r>
          </a:p>
        </p:txBody>
      </p:sp>
      <p:sp>
        <p:nvSpPr>
          <p:cNvPr id="128004" name="WordArt 4"/>
          <p:cNvSpPr>
            <a:spLocks noChangeArrowheads="1" noChangeShapeType="1" noTextEdit="1"/>
          </p:cNvSpPr>
          <p:nvPr/>
        </p:nvSpPr>
        <p:spPr bwMode="auto">
          <a:xfrm>
            <a:off x="7416801" y="3352800"/>
            <a:ext cx="4025900" cy="647700"/>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endParaRPr lang="en-US" sz="3600" kern="10" dirty="0">
              <a:ln w="9525">
                <a:solidFill>
                  <a:srgbClr val="000000"/>
                </a:solidFill>
                <a:round/>
                <a:headEnd/>
                <a:tailEnd/>
              </a:ln>
              <a:solidFill>
                <a:srgbClr val="FFFFFF"/>
              </a:solidFill>
              <a:latin typeface="Arial Black"/>
            </a:endParaRPr>
          </a:p>
        </p:txBody>
      </p:sp>
    </p:spTree>
    <p:extLst>
      <p:ext uri="{BB962C8B-B14F-4D97-AF65-F5344CB8AC3E}">
        <p14:creationId xmlns:p14="http://schemas.microsoft.com/office/powerpoint/2010/main" val="15164003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8003">
                                            <p:txEl>
                                              <p:pRg st="0" end="0"/>
                                            </p:txEl>
                                          </p:spTgt>
                                        </p:tgtEl>
                                        <p:attrNameLst>
                                          <p:attrName>style.visibility</p:attrName>
                                        </p:attrNameLst>
                                      </p:cBhvr>
                                      <p:to>
                                        <p:strVal val="visible"/>
                                      </p:to>
                                    </p:set>
                                    <p:anim calcmode="lin" valueType="num">
                                      <p:cBhvr additive="base">
                                        <p:cTn id="7" dur="500" fill="hold"/>
                                        <p:tgtEl>
                                          <p:spTgt spid="12800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2800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28003">
                                            <p:txEl>
                                              <p:pRg st="1" end="1"/>
                                            </p:txEl>
                                          </p:spTgt>
                                        </p:tgtEl>
                                        <p:attrNameLst>
                                          <p:attrName>style.visibility</p:attrName>
                                        </p:attrNameLst>
                                      </p:cBhvr>
                                      <p:to>
                                        <p:strVal val="visible"/>
                                      </p:to>
                                    </p:set>
                                    <p:anim calcmode="lin" valueType="num">
                                      <p:cBhvr additive="base">
                                        <p:cTn id="11" dur="500" fill="hold"/>
                                        <p:tgtEl>
                                          <p:spTgt spid="128003">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2800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28003">
                                            <p:txEl>
                                              <p:pRg st="2" end="2"/>
                                            </p:txEl>
                                          </p:spTgt>
                                        </p:tgtEl>
                                        <p:attrNameLst>
                                          <p:attrName>style.visibility</p:attrName>
                                        </p:attrNameLst>
                                      </p:cBhvr>
                                      <p:to>
                                        <p:strVal val="visible"/>
                                      </p:to>
                                    </p:set>
                                    <p:anim calcmode="lin" valueType="num">
                                      <p:cBhvr additive="base">
                                        <p:cTn id="17" dur="500" fill="hold"/>
                                        <p:tgtEl>
                                          <p:spTgt spid="128003">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28003">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28003">
                                            <p:txEl>
                                              <p:pRg st="3" end="3"/>
                                            </p:txEl>
                                          </p:spTgt>
                                        </p:tgtEl>
                                        <p:attrNameLst>
                                          <p:attrName>style.visibility</p:attrName>
                                        </p:attrNameLst>
                                      </p:cBhvr>
                                      <p:to>
                                        <p:strVal val="visible"/>
                                      </p:to>
                                    </p:set>
                                    <p:anim calcmode="lin" valueType="num">
                                      <p:cBhvr additive="base">
                                        <p:cTn id="21" dur="500" fill="hold"/>
                                        <p:tgtEl>
                                          <p:spTgt spid="128003">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28003">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28003">
                                            <p:txEl>
                                              <p:pRg st="4" end="4"/>
                                            </p:txEl>
                                          </p:spTgt>
                                        </p:tgtEl>
                                        <p:attrNameLst>
                                          <p:attrName>style.visibility</p:attrName>
                                        </p:attrNameLst>
                                      </p:cBhvr>
                                      <p:to>
                                        <p:strVal val="visible"/>
                                      </p:to>
                                    </p:set>
                                    <p:anim calcmode="lin" valueType="num">
                                      <p:cBhvr additive="base">
                                        <p:cTn id="25" dur="500" fill="hold"/>
                                        <p:tgtEl>
                                          <p:spTgt spid="128003">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2800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dur="indefinite" nodeType="mainSeq">
                <p:childTnLst>
                  <p:par>
                    <p:cTn id="28" fill="hold" nodeType="clickPar">
                      <p:stCondLst>
                        <p:cond delay="indefinite"/>
                      </p:stCondLst>
                      <p:childTnLst>
                        <p:par>
                          <p:cTn id="29" fill="hold" nodeType="withGroup">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128003">
                                            <p:txEl>
                                              <p:pRg st="0" end="0"/>
                                            </p:txEl>
                                          </p:spTgt>
                                        </p:tgtEl>
                                        <p:attrNameLst>
                                          <p:attrName>style.visibility</p:attrName>
                                        </p:attrNameLst>
                                      </p:cBhvr>
                                      <p:to>
                                        <p:strVal val="visible"/>
                                      </p:to>
                                    </p:set>
                                    <p:anim calcmode="lin" valueType="num">
                                      <p:cBhvr additive="base">
                                        <p:cTn id="32" dur="500" fill="hold"/>
                                        <p:tgtEl>
                                          <p:spTgt spid="128003">
                                            <p:txEl>
                                              <p:pRg st="0" end="0"/>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128003">
                                            <p:txEl>
                                              <p:pRg st="0" end="0"/>
                                            </p:txEl>
                                          </p:spTgt>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0"/>
                                  </p:stCondLst>
                                  <p:childTnLst>
                                    <p:set>
                                      <p:cBhvr>
                                        <p:cTn id="35" dur="1" fill="hold">
                                          <p:stCondLst>
                                            <p:cond delay="0"/>
                                          </p:stCondLst>
                                        </p:cTn>
                                        <p:tgtEl>
                                          <p:spTgt spid="128003">
                                            <p:txEl>
                                              <p:pRg st="1" end="1"/>
                                            </p:txEl>
                                          </p:spTgt>
                                        </p:tgtEl>
                                        <p:attrNameLst>
                                          <p:attrName>style.visibility</p:attrName>
                                        </p:attrNameLst>
                                      </p:cBhvr>
                                      <p:to>
                                        <p:strVal val="visible"/>
                                      </p:to>
                                    </p:set>
                                    <p:anim calcmode="lin" valueType="num">
                                      <p:cBhvr additive="base">
                                        <p:cTn id="36" dur="500" fill="hold"/>
                                        <p:tgtEl>
                                          <p:spTgt spid="128003">
                                            <p:txEl>
                                              <p:pRg st="1" end="1"/>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12800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128003">
                                            <p:txEl>
                                              <p:pRg st="2" end="2"/>
                                            </p:txEl>
                                          </p:spTgt>
                                        </p:tgtEl>
                                        <p:attrNameLst>
                                          <p:attrName>style.visibility</p:attrName>
                                        </p:attrNameLst>
                                      </p:cBhvr>
                                      <p:to>
                                        <p:strVal val="visible"/>
                                      </p:to>
                                    </p:set>
                                    <p:anim calcmode="lin" valueType="num">
                                      <p:cBhvr additive="base">
                                        <p:cTn id="42" dur="500" fill="hold"/>
                                        <p:tgtEl>
                                          <p:spTgt spid="128003">
                                            <p:txEl>
                                              <p:pRg st="2" end="2"/>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128003">
                                            <p:txEl>
                                              <p:pRg st="2" end="2"/>
                                            </p:txEl>
                                          </p:spTgt>
                                        </p:tgtEl>
                                        <p:attrNameLst>
                                          <p:attrName>ppt_y</p:attrName>
                                        </p:attrNameLst>
                                      </p:cBhvr>
                                      <p:tavLst>
                                        <p:tav tm="0">
                                          <p:val>
                                            <p:strVal val="#ppt_y"/>
                                          </p:val>
                                        </p:tav>
                                        <p:tav tm="100000">
                                          <p:val>
                                            <p:strVal val="#ppt_y"/>
                                          </p:val>
                                        </p:tav>
                                      </p:tavLst>
                                    </p:anim>
                                  </p:childTnLst>
                                </p:cTn>
                              </p:par>
                              <p:par>
                                <p:cTn id="44" presetID="2" presetClass="entr" presetSubtype="8" fill="hold" grpId="0" nodeType="withEffect">
                                  <p:stCondLst>
                                    <p:cond delay="0"/>
                                  </p:stCondLst>
                                  <p:childTnLst>
                                    <p:set>
                                      <p:cBhvr>
                                        <p:cTn id="45" dur="1" fill="hold">
                                          <p:stCondLst>
                                            <p:cond delay="0"/>
                                          </p:stCondLst>
                                        </p:cTn>
                                        <p:tgtEl>
                                          <p:spTgt spid="128003">
                                            <p:txEl>
                                              <p:pRg st="3" end="3"/>
                                            </p:txEl>
                                          </p:spTgt>
                                        </p:tgtEl>
                                        <p:attrNameLst>
                                          <p:attrName>style.visibility</p:attrName>
                                        </p:attrNameLst>
                                      </p:cBhvr>
                                      <p:to>
                                        <p:strVal val="visible"/>
                                      </p:to>
                                    </p:set>
                                    <p:anim calcmode="lin" valueType="num">
                                      <p:cBhvr additive="base">
                                        <p:cTn id="46" dur="500" fill="hold"/>
                                        <p:tgtEl>
                                          <p:spTgt spid="128003">
                                            <p:txEl>
                                              <p:pRg st="3" end="3"/>
                                            </p:txEl>
                                          </p:spTgt>
                                        </p:tgtEl>
                                        <p:attrNameLst>
                                          <p:attrName>ppt_x</p:attrName>
                                        </p:attrNameLst>
                                      </p:cBhvr>
                                      <p:tavLst>
                                        <p:tav tm="0">
                                          <p:val>
                                            <p:strVal val="0-#ppt_w/2"/>
                                          </p:val>
                                        </p:tav>
                                        <p:tav tm="100000">
                                          <p:val>
                                            <p:strVal val="#ppt_x"/>
                                          </p:val>
                                        </p:tav>
                                      </p:tavLst>
                                    </p:anim>
                                    <p:anim calcmode="lin" valueType="num">
                                      <p:cBhvr additive="base">
                                        <p:cTn id="47" dur="500" fill="hold"/>
                                        <p:tgtEl>
                                          <p:spTgt spid="128003">
                                            <p:txEl>
                                              <p:pRg st="3" end="3"/>
                                            </p:txEl>
                                          </p:spTgt>
                                        </p:tgtEl>
                                        <p:attrNameLst>
                                          <p:attrName>ppt_y</p:attrName>
                                        </p:attrNameLst>
                                      </p:cBhvr>
                                      <p:tavLst>
                                        <p:tav tm="0">
                                          <p:val>
                                            <p:strVal val="#ppt_y"/>
                                          </p:val>
                                        </p:tav>
                                        <p:tav tm="100000">
                                          <p:val>
                                            <p:strVal val="#ppt_y"/>
                                          </p:val>
                                        </p:tav>
                                      </p:tavLst>
                                    </p:anim>
                                  </p:childTnLst>
                                </p:cTn>
                              </p:par>
                              <p:par>
                                <p:cTn id="48" presetID="2" presetClass="entr" presetSubtype="8" fill="hold" grpId="0" nodeType="withEffect">
                                  <p:stCondLst>
                                    <p:cond delay="0"/>
                                  </p:stCondLst>
                                  <p:childTnLst>
                                    <p:set>
                                      <p:cBhvr>
                                        <p:cTn id="49" dur="1" fill="hold">
                                          <p:stCondLst>
                                            <p:cond delay="0"/>
                                          </p:stCondLst>
                                        </p:cTn>
                                        <p:tgtEl>
                                          <p:spTgt spid="128003">
                                            <p:txEl>
                                              <p:pRg st="4" end="4"/>
                                            </p:txEl>
                                          </p:spTgt>
                                        </p:tgtEl>
                                        <p:attrNameLst>
                                          <p:attrName>style.visibility</p:attrName>
                                        </p:attrNameLst>
                                      </p:cBhvr>
                                      <p:to>
                                        <p:strVal val="visible"/>
                                      </p:to>
                                    </p:set>
                                    <p:anim calcmode="lin" valueType="num">
                                      <p:cBhvr additive="base">
                                        <p:cTn id="50" dur="500" fill="hold"/>
                                        <p:tgtEl>
                                          <p:spTgt spid="128003">
                                            <p:txEl>
                                              <p:pRg st="4" end="4"/>
                                            </p:txEl>
                                          </p:spTgt>
                                        </p:tgtEl>
                                        <p:attrNameLst>
                                          <p:attrName>ppt_x</p:attrName>
                                        </p:attrNameLst>
                                      </p:cBhvr>
                                      <p:tavLst>
                                        <p:tav tm="0">
                                          <p:val>
                                            <p:strVal val="0-#ppt_w/2"/>
                                          </p:val>
                                        </p:tav>
                                        <p:tav tm="100000">
                                          <p:val>
                                            <p:strVal val="#ppt_x"/>
                                          </p:val>
                                        </p:tav>
                                      </p:tavLst>
                                    </p:anim>
                                    <p:anim calcmode="lin" valueType="num">
                                      <p:cBhvr additive="base">
                                        <p:cTn id="51" dur="500" fill="hold"/>
                                        <p:tgtEl>
                                          <p:spTgt spid="12800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3" grpId="0" build="p"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a:bodyPr>
          <a:lstStyle/>
          <a:p>
            <a:r>
              <a:rPr lang="en-US" dirty="0"/>
              <a:t>In contrast, severed axons within the </a:t>
            </a:r>
            <a:r>
              <a:rPr lang="en-US" dirty="0" smtClean="0"/>
              <a:t>CNS attempt </a:t>
            </a:r>
            <a:r>
              <a:rPr lang="en-US" dirty="0"/>
              <a:t>sprouting, but no significant </a:t>
            </a:r>
            <a:r>
              <a:rPr lang="en-US" dirty="0" smtClean="0"/>
              <a:t>regeneration </a:t>
            </a:r>
            <a:r>
              <a:rPr lang="en-US" dirty="0"/>
              <a:t>of the axon occurs across the damaged site</a:t>
            </a:r>
            <a:r>
              <a:rPr lang="en-US" dirty="0" smtClean="0"/>
              <a:t>, and </a:t>
            </a:r>
            <a:r>
              <a:rPr lang="en-US" dirty="0"/>
              <a:t>there are no well-documented reports of </a:t>
            </a:r>
            <a:r>
              <a:rPr lang="en-US" dirty="0" smtClean="0"/>
              <a:t>significant </a:t>
            </a:r>
            <a:r>
              <a:rPr lang="en-US" dirty="0"/>
              <a:t>function return. </a:t>
            </a:r>
            <a:endParaRPr lang="en-US" dirty="0" smtClean="0"/>
          </a:p>
          <a:p>
            <a:r>
              <a:rPr lang="en-US" dirty="0" smtClean="0"/>
              <a:t>Either </a:t>
            </a:r>
            <a:r>
              <a:rPr lang="en-US" dirty="0"/>
              <a:t>some basic difference </a:t>
            </a:r>
            <a:r>
              <a:rPr lang="en-US" dirty="0" smtClean="0"/>
              <a:t>of CNS neurons </a:t>
            </a:r>
            <a:r>
              <a:rPr lang="en-US" dirty="0"/>
              <a:t>or some property </a:t>
            </a:r>
            <a:r>
              <a:rPr lang="en-US" dirty="0" smtClean="0"/>
              <a:t>of </a:t>
            </a:r>
            <a:r>
              <a:rPr lang="en-US" dirty="0"/>
              <a:t>their </a:t>
            </a:r>
            <a:r>
              <a:rPr lang="en-US" dirty="0" smtClean="0"/>
              <a:t>associated </a:t>
            </a:r>
            <a:r>
              <a:rPr lang="en-US" dirty="0"/>
              <a:t>with nearby glia, prevents their functional </a:t>
            </a:r>
            <a:r>
              <a:rPr lang="en-US" dirty="0" smtClean="0"/>
              <a:t>regeneration</a:t>
            </a:r>
            <a:r>
              <a:rPr lang="en-US" dirty="0"/>
              <a:t>.</a:t>
            </a:r>
          </a:p>
          <a:p>
            <a:r>
              <a:rPr lang="en-US" dirty="0"/>
              <a:t>In humans, however, spinal injuries </a:t>
            </a:r>
            <a:r>
              <a:rPr lang="en-US" dirty="0" smtClean="0"/>
              <a:t>typically crush rather </a:t>
            </a:r>
            <a:r>
              <a:rPr lang="en-US" dirty="0"/>
              <a:t>than cut the tissue, leaving the axons </a:t>
            </a:r>
            <a:r>
              <a:rPr lang="en-US" dirty="0" smtClean="0"/>
              <a:t>intact</a:t>
            </a:r>
            <a:r>
              <a:rPr lang="en-US" dirty="0"/>
              <a:t>. </a:t>
            </a:r>
            <a:endParaRPr lang="en-US" dirty="0" smtClean="0"/>
          </a:p>
          <a:p>
            <a:r>
              <a:rPr lang="en-US" dirty="0" smtClean="0"/>
              <a:t>In </a:t>
            </a:r>
            <a:r>
              <a:rPr lang="en-US" dirty="0"/>
              <a:t>this case, a primary problem is </a:t>
            </a:r>
            <a:r>
              <a:rPr lang="en-US" dirty="0" smtClean="0"/>
              <a:t>self-destruction (</a:t>
            </a:r>
            <a:r>
              <a:rPr lang="en-US" dirty="0"/>
              <a:t>apoptosis) of the nearby oligodendroglia, </a:t>
            </a:r>
            <a:r>
              <a:rPr lang="en-US" dirty="0" smtClean="0"/>
              <a:t>because when </a:t>
            </a:r>
            <a:r>
              <a:rPr lang="en-US" dirty="0"/>
              <a:t>these cells die and their associated axons </a:t>
            </a:r>
            <a:r>
              <a:rPr lang="en-US" dirty="0" smtClean="0"/>
              <a:t>lose their </a:t>
            </a:r>
            <a:r>
              <a:rPr lang="en-US" dirty="0"/>
              <a:t>myelin coat, the axons cannot transmit </a:t>
            </a:r>
            <a:r>
              <a:rPr lang="en-US" dirty="0" smtClean="0"/>
              <a:t>information effectively</a:t>
            </a:r>
          </a:p>
          <a:p>
            <a:endParaRPr lang="en-US" dirty="0"/>
          </a:p>
        </p:txBody>
      </p:sp>
    </p:spTree>
    <p:extLst>
      <p:ext uri="{BB962C8B-B14F-4D97-AF65-F5344CB8AC3E}">
        <p14:creationId xmlns:p14="http://schemas.microsoft.com/office/powerpoint/2010/main" val="2339432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Synaptic transmission</a:t>
            </a:r>
            <a:endParaRPr lang="sw-KE" dirty="0"/>
          </a:p>
        </p:txBody>
      </p:sp>
      <p:sp>
        <p:nvSpPr>
          <p:cNvPr id="3" name="Subtitle 2"/>
          <p:cNvSpPr>
            <a:spLocks noGrp="1"/>
          </p:cNvSpPr>
          <p:nvPr>
            <p:ph type="subTitle" idx="1"/>
          </p:nvPr>
        </p:nvSpPr>
        <p:spPr/>
        <p:txBody>
          <a:bodyPr/>
          <a:lstStyle/>
          <a:p>
            <a:endParaRPr lang="sw-KE" dirty="0"/>
          </a:p>
        </p:txBody>
      </p:sp>
    </p:spTree>
    <p:extLst>
      <p:ext uri="{BB962C8B-B14F-4D97-AF65-F5344CB8AC3E}">
        <p14:creationId xmlns:p14="http://schemas.microsoft.com/office/powerpoint/2010/main" val="103206628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fontScale="92500"/>
          </a:bodyPr>
          <a:lstStyle/>
          <a:p>
            <a:r>
              <a:rPr lang="en-US" dirty="0"/>
              <a:t>There are </a:t>
            </a:r>
            <a:r>
              <a:rPr lang="en-US" dirty="0" smtClean="0"/>
              <a:t>2 types </a:t>
            </a:r>
            <a:r>
              <a:rPr lang="en-US" dirty="0"/>
              <a:t>of synapses: electric and </a:t>
            </a:r>
            <a:r>
              <a:rPr lang="en-US" dirty="0" smtClean="0"/>
              <a:t>chemical</a:t>
            </a:r>
            <a:r>
              <a:rPr lang="en-US" dirty="0"/>
              <a:t>. </a:t>
            </a:r>
            <a:endParaRPr lang="en-US" dirty="0" smtClean="0"/>
          </a:p>
          <a:p>
            <a:r>
              <a:rPr lang="en-US" dirty="0" smtClean="0"/>
              <a:t>At </a:t>
            </a:r>
            <a:r>
              <a:rPr lang="en-US" dirty="0"/>
              <a:t>electric synapses, the plasma membranes of </a:t>
            </a:r>
            <a:r>
              <a:rPr lang="en-US" dirty="0" smtClean="0"/>
              <a:t>the pre- </a:t>
            </a:r>
            <a:r>
              <a:rPr lang="en-US" dirty="0"/>
              <a:t>and postsynaptic cells are joined by gap junctions</a:t>
            </a:r>
          </a:p>
          <a:p>
            <a:r>
              <a:rPr lang="en-US" dirty="0" smtClean="0"/>
              <a:t>These </a:t>
            </a:r>
            <a:r>
              <a:rPr lang="en-US" dirty="0"/>
              <a:t>allow the local currents </a:t>
            </a:r>
            <a:r>
              <a:rPr lang="en-US" dirty="0" smtClean="0"/>
              <a:t>resulting from </a:t>
            </a:r>
            <a:r>
              <a:rPr lang="en-US" dirty="0"/>
              <a:t>arriving </a:t>
            </a:r>
            <a:r>
              <a:rPr lang="en-US" dirty="0" smtClean="0"/>
              <a:t>AP’s to </a:t>
            </a:r>
            <a:r>
              <a:rPr lang="en-US" dirty="0"/>
              <a:t>flow directly </a:t>
            </a:r>
            <a:r>
              <a:rPr lang="en-US" dirty="0" smtClean="0"/>
              <a:t>across the </a:t>
            </a:r>
            <a:r>
              <a:rPr lang="en-US" dirty="0"/>
              <a:t>junction through the connecting channels in </a:t>
            </a:r>
            <a:r>
              <a:rPr lang="en-US" dirty="0" smtClean="0"/>
              <a:t>either direction </a:t>
            </a:r>
            <a:r>
              <a:rPr lang="en-US" dirty="0"/>
              <a:t>from one neuron to the neuron on the </a:t>
            </a:r>
            <a:r>
              <a:rPr lang="en-US" dirty="0" smtClean="0"/>
              <a:t>other side </a:t>
            </a:r>
            <a:r>
              <a:rPr lang="en-US" dirty="0"/>
              <a:t>of the junction, depolarizing the membrane </a:t>
            </a:r>
            <a:r>
              <a:rPr lang="en-US" dirty="0" smtClean="0"/>
              <a:t>to threshold thus </a:t>
            </a:r>
            <a:r>
              <a:rPr lang="en-US" dirty="0"/>
              <a:t>initiating an </a:t>
            </a:r>
            <a:r>
              <a:rPr lang="en-US" dirty="0" smtClean="0"/>
              <a:t>AP in the 2</a:t>
            </a:r>
            <a:r>
              <a:rPr lang="en-US" baseline="30000" dirty="0" smtClean="0"/>
              <a:t>nd</a:t>
            </a:r>
            <a:r>
              <a:rPr lang="en-US" dirty="0" smtClean="0"/>
              <a:t>. </a:t>
            </a:r>
          </a:p>
          <a:p>
            <a:r>
              <a:rPr lang="en-US" dirty="0" smtClean="0"/>
              <a:t>Electric </a:t>
            </a:r>
            <a:r>
              <a:rPr lang="en-US" dirty="0"/>
              <a:t>synapses </a:t>
            </a:r>
            <a:r>
              <a:rPr lang="en-US" dirty="0" smtClean="0"/>
              <a:t>rare </a:t>
            </a:r>
            <a:r>
              <a:rPr lang="en-US" dirty="0"/>
              <a:t>in the mammalian nervous </a:t>
            </a:r>
            <a:r>
              <a:rPr lang="en-US" dirty="0" smtClean="0"/>
              <a:t>system</a:t>
            </a:r>
            <a:r>
              <a:rPr lang="en-US" dirty="0"/>
              <a:t> </a:t>
            </a:r>
            <a:r>
              <a:rPr lang="en-US" dirty="0" smtClean="0"/>
              <a:t>and mostly found in cardiac </a:t>
            </a:r>
            <a:r>
              <a:rPr lang="en-US" dirty="0"/>
              <a:t>and </a:t>
            </a:r>
            <a:r>
              <a:rPr lang="en-US" dirty="0" smtClean="0"/>
              <a:t>smooth muscles</a:t>
            </a:r>
          </a:p>
          <a:p>
            <a:r>
              <a:rPr lang="en-US" dirty="0" smtClean="0"/>
              <a:t>Most common are chemical synapses</a:t>
            </a:r>
            <a:endParaRPr lang="en-US" dirty="0"/>
          </a:p>
        </p:txBody>
      </p:sp>
    </p:spTree>
    <p:extLst>
      <p:ext uri="{BB962C8B-B14F-4D97-AF65-F5344CB8AC3E}">
        <p14:creationId xmlns:p14="http://schemas.microsoft.com/office/powerpoint/2010/main" val="37503126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70340" y="651294"/>
            <a:ext cx="7729268" cy="5796951"/>
          </a:xfrm>
          <a:prstGeom prst="rect">
            <a:avLst/>
          </a:prstGeom>
        </p:spPr>
      </p:pic>
    </p:spTree>
    <p:extLst>
      <p:ext uri="{BB962C8B-B14F-4D97-AF65-F5344CB8AC3E}">
        <p14:creationId xmlns:p14="http://schemas.microsoft.com/office/powerpoint/2010/main" val="33701305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w-KE" dirty="0" smtClean="0"/>
              <a:t>Synapses</a:t>
            </a:r>
            <a:endParaRPr lang="sw-KE" dirty="0"/>
          </a:p>
        </p:txBody>
      </p:sp>
      <p:sp>
        <p:nvSpPr>
          <p:cNvPr id="3" name="Content Placeholder 2"/>
          <p:cNvSpPr>
            <a:spLocks noGrp="1"/>
          </p:cNvSpPr>
          <p:nvPr>
            <p:ph idx="1"/>
          </p:nvPr>
        </p:nvSpPr>
        <p:spPr/>
        <p:txBody>
          <a:bodyPr>
            <a:normAutofit/>
          </a:bodyPr>
          <a:lstStyle/>
          <a:p>
            <a:pPr marL="0" indent="0">
              <a:buNone/>
            </a:pPr>
            <a:r>
              <a:rPr lang="en-US" sz="3600" dirty="0"/>
              <a:t>FUNCTIONS OF SYNAPSE</a:t>
            </a:r>
          </a:p>
          <a:p>
            <a:pPr marL="0" indent="0">
              <a:buNone/>
            </a:pPr>
            <a:r>
              <a:rPr lang="en-US" sz="3600" dirty="0"/>
              <a:t>Main function of the synapse is to transmit the</a:t>
            </a:r>
          </a:p>
          <a:p>
            <a:pPr marL="0" indent="0">
              <a:buNone/>
            </a:pPr>
            <a:r>
              <a:rPr lang="en-US" sz="3600" dirty="0"/>
              <a:t>impulses, i.e. action potential from one neuron to</a:t>
            </a:r>
          </a:p>
          <a:p>
            <a:pPr marL="0" indent="0">
              <a:buNone/>
            </a:pPr>
            <a:r>
              <a:rPr lang="en-US" sz="3600" dirty="0"/>
              <a:t>another. </a:t>
            </a:r>
            <a:endParaRPr lang="en-US" sz="3600" dirty="0" smtClean="0"/>
          </a:p>
          <a:p>
            <a:pPr marL="0" indent="0">
              <a:buNone/>
            </a:pPr>
            <a:r>
              <a:rPr lang="en-US" sz="3600" dirty="0" smtClean="0"/>
              <a:t>However</a:t>
            </a:r>
            <a:r>
              <a:rPr lang="en-US" sz="3600" dirty="0"/>
              <a:t>, some of the synapses inhibit these</a:t>
            </a:r>
          </a:p>
          <a:p>
            <a:pPr marL="0" indent="0">
              <a:buNone/>
            </a:pPr>
            <a:r>
              <a:rPr lang="en-US" sz="3600" dirty="0" smtClean="0"/>
              <a:t>Impulses hence impulses </a:t>
            </a:r>
            <a:r>
              <a:rPr lang="en-US" sz="3600" dirty="0"/>
              <a:t>are not transmitted to the</a:t>
            </a:r>
          </a:p>
          <a:p>
            <a:pPr marL="0" indent="0">
              <a:buNone/>
            </a:pPr>
            <a:r>
              <a:rPr lang="en-US" sz="3600" dirty="0"/>
              <a:t>postsynaptic neuron</a:t>
            </a:r>
            <a:r>
              <a:rPr lang="en-US" sz="3600" dirty="0" smtClean="0"/>
              <a:t>.</a:t>
            </a:r>
            <a:endParaRPr lang="en-US" sz="3600" dirty="0"/>
          </a:p>
        </p:txBody>
      </p:sp>
    </p:spTree>
    <p:extLst>
      <p:ext uri="{BB962C8B-B14F-4D97-AF65-F5344CB8AC3E}">
        <p14:creationId xmlns:p14="http://schemas.microsoft.com/office/powerpoint/2010/main" val="47510204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buNone/>
            </a:pPr>
            <a:r>
              <a:rPr lang="en-US" sz="3600" dirty="0"/>
              <a:t>On the basis of functions, synapses are divided </a:t>
            </a:r>
            <a:r>
              <a:rPr lang="en-US" sz="3600" dirty="0" smtClean="0"/>
              <a:t>into two </a:t>
            </a:r>
            <a:r>
              <a:rPr lang="en-US" sz="3600" dirty="0"/>
              <a:t>types:</a:t>
            </a:r>
          </a:p>
          <a:p>
            <a:pPr marL="0" indent="0">
              <a:buNone/>
            </a:pPr>
            <a:r>
              <a:rPr lang="en-US" sz="3600" dirty="0"/>
              <a:t>1. Excitatory synapses, which transmit the impulses</a:t>
            </a:r>
          </a:p>
          <a:p>
            <a:pPr marL="0" indent="0">
              <a:buNone/>
            </a:pPr>
            <a:r>
              <a:rPr lang="en-US" sz="3600" dirty="0"/>
              <a:t>(excitatory function)</a:t>
            </a:r>
          </a:p>
          <a:p>
            <a:pPr marL="0" indent="0">
              <a:buNone/>
            </a:pPr>
            <a:r>
              <a:rPr lang="en-US" sz="3600" dirty="0"/>
              <a:t>2. Inhibitory synapses, which inhibit the transmission</a:t>
            </a:r>
          </a:p>
          <a:p>
            <a:pPr marL="0" indent="0">
              <a:buNone/>
            </a:pPr>
            <a:r>
              <a:rPr lang="en-US" sz="3600" dirty="0"/>
              <a:t>of impulses (inhibitory function).</a:t>
            </a:r>
            <a:endParaRPr lang="sw-KE" sz="3600" dirty="0"/>
          </a:p>
          <a:p>
            <a:endParaRPr lang="en-US" sz="3600" dirty="0"/>
          </a:p>
        </p:txBody>
      </p:sp>
    </p:spTree>
    <p:extLst>
      <p:ext uri="{BB962C8B-B14F-4D97-AF65-F5344CB8AC3E}">
        <p14:creationId xmlns:p14="http://schemas.microsoft.com/office/powerpoint/2010/main" val="214888284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sw-KE"/>
          </a:p>
        </p:txBody>
      </p:sp>
      <p:sp>
        <p:nvSpPr>
          <p:cNvPr id="3" name="Content Placeholder 2"/>
          <p:cNvSpPr>
            <a:spLocks noGrp="1"/>
          </p:cNvSpPr>
          <p:nvPr>
            <p:ph idx="1"/>
          </p:nvPr>
        </p:nvSpPr>
        <p:spPr/>
        <p:txBody>
          <a:bodyPr>
            <a:noAutofit/>
          </a:bodyPr>
          <a:lstStyle/>
          <a:p>
            <a:pPr marL="0" indent="0">
              <a:buNone/>
            </a:pPr>
            <a:r>
              <a:rPr lang="en-US" sz="3200" dirty="0"/>
              <a:t>EXCITATORY FUNCTION</a:t>
            </a:r>
          </a:p>
          <a:p>
            <a:pPr>
              <a:buFont typeface="Wingdings" panose="05000000000000000000" pitchFamily="2" charset="2"/>
              <a:buChar char="§"/>
            </a:pPr>
            <a:r>
              <a:rPr lang="en-US" sz="3200" dirty="0"/>
              <a:t>Excitatory Postsynaptic Potential</a:t>
            </a:r>
          </a:p>
          <a:p>
            <a:pPr>
              <a:buFont typeface="Wingdings" panose="05000000000000000000" pitchFamily="2" charset="2"/>
              <a:buChar char="§"/>
            </a:pPr>
            <a:r>
              <a:rPr lang="en-US" sz="3200" dirty="0"/>
              <a:t>Excitatory postsynaptic potential (EPSP) is the </a:t>
            </a:r>
            <a:r>
              <a:rPr lang="en-US" sz="3200" dirty="0" smtClean="0"/>
              <a:t>non-propagated electrical </a:t>
            </a:r>
            <a:r>
              <a:rPr lang="en-US" sz="3200" dirty="0"/>
              <a:t>potential that develops </a:t>
            </a:r>
            <a:r>
              <a:rPr lang="en-US" sz="3200" dirty="0" smtClean="0"/>
              <a:t>during the </a:t>
            </a:r>
            <a:r>
              <a:rPr lang="en-US" sz="3200" dirty="0"/>
              <a:t>process of synaptic transmission. </a:t>
            </a:r>
            <a:endParaRPr lang="en-US" sz="3200" dirty="0" smtClean="0"/>
          </a:p>
          <a:p>
            <a:pPr>
              <a:buFont typeface="Wingdings" panose="05000000000000000000" pitchFamily="2" charset="2"/>
              <a:buChar char="§"/>
            </a:pPr>
            <a:r>
              <a:rPr lang="en-US" sz="3200" dirty="0" smtClean="0"/>
              <a:t>When </a:t>
            </a:r>
            <a:r>
              <a:rPr lang="en-US" sz="3200" dirty="0"/>
              <a:t>the </a:t>
            </a:r>
            <a:r>
              <a:rPr lang="en-US" sz="3200" dirty="0" smtClean="0"/>
              <a:t>action potential </a:t>
            </a:r>
            <a:r>
              <a:rPr lang="en-US" sz="3200" dirty="0"/>
              <a:t>reaches the presynaptic axon terminal, the Voltage gated calcium channels at the </a:t>
            </a:r>
            <a:r>
              <a:rPr lang="en-US" sz="3200" dirty="0" smtClean="0"/>
              <a:t>presynaptic membrane </a:t>
            </a:r>
            <a:r>
              <a:rPr lang="en-US" sz="3200" dirty="0"/>
              <a:t>are opened</a:t>
            </a:r>
          </a:p>
        </p:txBody>
      </p:sp>
    </p:spTree>
    <p:extLst>
      <p:ext uri="{BB962C8B-B14F-4D97-AF65-F5344CB8AC3E}">
        <p14:creationId xmlns:p14="http://schemas.microsoft.com/office/powerpoint/2010/main" val="184008172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Autofit/>
          </a:bodyPr>
          <a:lstStyle/>
          <a:p>
            <a:pPr>
              <a:buFont typeface="Wingdings" panose="05000000000000000000" pitchFamily="2" charset="2"/>
              <a:buChar char="§"/>
            </a:pPr>
            <a:r>
              <a:rPr lang="en-US" sz="3600" dirty="0" smtClean="0"/>
              <a:t>.The </a:t>
            </a:r>
            <a:r>
              <a:rPr lang="en-US" sz="3600" dirty="0"/>
              <a:t>calcium ions </a:t>
            </a:r>
            <a:r>
              <a:rPr lang="en-US" sz="3600" dirty="0" smtClean="0"/>
              <a:t>enter the </a:t>
            </a:r>
            <a:r>
              <a:rPr lang="en-US" sz="3600" dirty="0"/>
              <a:t>axon terminal from </a:t>
            </a:r>
            <a:r>
              <a:rPr lang="en-US" sz="3600" dirty="0" smtClean="0"/>
              <a:t>ECF </a:t>
            </a:r>
          </a:p>
          <a:p>
            <a:pPr>
              <a:buFont typeface="Wingdings" panose="05000000000000000000" pitchFamily="2" charset="2"/>
              <a:buChar char="§"/>
            </a:pPr>
            <a:r>
              <a:rPr lang="en-US" sz="3600" dirty="0" smtClean="0"/>
              <a:t>Calcium </a:t>
            </a:r>
            <a:r>
              <a:rPr lang="en-US" sz="3600" dirty="0"/>
              <a:t>ions cause the release of </a:t>
            </a:r>
            <a:r>
              <a:rPr lang="en-US" sz="3600" dirty="0" smtClean="0"/>
              <a:t>neurotransmitter substance </a:t>
            </a:r>
            <a:r>
              <a:rPr lang="en-US" sz="3600" dirty="0"/>
              <a:t>from the vesicles by means of exocytosis.</a:t>
            </a:r>
          </a:p>
          <a:p>
            <a:pPr>
              <a:buFont typeface="Wingdings" panose="05000000000000000000" pitchFamily="2" charset="2"/>
              <a:buChar char="§"/>
            </a:pPr>
            <a:r>
              <a:rPr lang="en-US" sz="3600" dirty="0"/>
              <a:t>Neurotransmitter, which is excitatory in </a:t>
            </a:r>
            <a:r>
              <a:rPr lang="en-US" sz="3600" dirty="0" smtClean="0"/>
              <a:t>function (</a:t>
            </a:r>
            <a:r>
              <a:rPr lang="en-US" sz="3600" dirty="0"/>
              <a:t>excitatory neurotransmitter) passes </a:t>
            </a:r>
            <a:r>
              <a:rPr lang="en-US" sz="3600" dirty="0" smtClean="0"/>
              <a:t>through presynaptic</a:t>
            </a:r>
            <a:r>
              <a:rPr lang="sw-KE" sz="3600" dirty="0" smtClean="0"/>
              <a:t> membrane </a:t>
            </a:r>
            <a:r>
              <a:rPr lang="sw-KE" sz="3600" dirty="0"/>
              <a:t>and synaptic cleft and reaches the postsynaptic membrane</a:t>
            </a:r>
          </a:p>
          <a:p>
            <a:endParaRPr lang="en-US" sz="3600" dirty="0"/>
          </a:p>
        </p:txBody>
      </p:sp>
    </p:spTree>
    <p:extLst>
      <p:ext uri="{BB962C8B-B14F-4D97-AF65-F5344CB8AC3E}">
        <p14:creationId xmlns:p14="http://schemas.microsoft.com/office/powerpoint/2010/main" val="89956518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575800"/>
          </a:xfrm>
        </p:spPr>
        <p:txBody>
          <a:bodyPr>
            <a:normAutofit fontScale="90000"/>
          </a:bodyPr>
          <a:lstStyle/>
          <a:p>
            <a:r>
              <a:rPr lang="en-US" dirty="0" smtClean="0"/>
              <a:t>CONT…</a:t>
            </a:r>
            <a:endParaRPr lang="sw-KE" dirty="0"/>
          </a:p>
        </p:txBody>
      </p:sp>
      <p:sp>
        <p:nvSpPr>
          <p:cNvPr id="3" name="Content Placeholder 2"/>
          <p:cNvSpPr>
            <a:spLocks noGrp="1"/>
          </p:cNvSpPr>
          <p:nvPr>
            <p:ph idx="1"/>
          </p:nvPr>
        </p:nvSpPr>
        <p:spPr>
          <a:xfrm>
            <a:off x="1141412" y="1474237"/>
            <a:ext cx="9905999" cy="4316964"/>
          </a:xfrm>
        </p:spPr>
        <p:txBody>
          <a:bodyPr>
            <a:normAutofit/>
          </a:bodyPr>
          <a:lstStyle/>
          <a:p>
            <a:r>
              <a:rPr lang="sw-KE" dirty="0" smtClean="0"/>
              <a:t>.</a:t>
            </a:r>
            <a:r>
              <a:rPr lang="sw-KE" sz="3600" dirty="0" smtClean="0"/>
              <a:t>The neurotransmitter binds </a:t>
            </a:r>
            <a:r>
              <a:rPr lang="sw-KE" sz="3600" dirty="0"/>
              <a:t>with receptor protein present in </a:t>
            </a:r>
            <a:r>
              <a:rPr lang="sw-KE" sz="3600" dirty="0" smtClean="0"/>
              <a:t>postsynaptic membrane </a:t>
            </a:r>
            <a:r>
              <a:rPr lang="sw-KE" sz="3600" dirty="0"/>
              <a:t>to form </a:t>
            </a:r>
            <a:r>
              <a:rPr lang="sw-KE" sz="3600" dirty="0" smtClean="0"/>
              <a:t>neurotransmitter-receptor complex</a:t>
            </a:r>
            <a:r>
              <a:rPr lang="sw-KE" sz="3600" dirty="0"/>
              <a:t>.</a:t>
            </a:r>
          </a:p>
          <a:p>
            <a:r>
              <a:rPr lang="sw-KE" sz="3600" dirty="0" smtClean="0"/>
              <a:t>Neurotransmitter receptor complex </a:t>
            </a:r>
            <a:r>
              <a:rPr lang="sw-KE" sz="3600" dirty="0"/>
              <a:t>causes </a:t>
            </a:r>
            <a:r>
              <a:rPr lang="sw-KE" sz="3600" dirty="0" smtClean="0"/>
              <a:t>production of </a:t>
            </a:r>
            <a:r>
              <a:rPr lang="sw-KE" sz="3600" dirty="0"/>
              <a:t>a </a:t>
            </a:r>
            <a:r>
              <a:rPr lang="sw-KE" sz="3600" dirty="0" smtClean="0"/>
              <a:t>non-propagated EPSP</a:t>
            </a:r>
            <a:r>
              <a:rPr lang="sw-KE" sz="3600" dirty="0"/>
              <a:t>. </a:t>
            </a:r>
            <a:endParaRPr lang="sw-KE" sz="3600" dirty="0" smtClean="0"/>
          </a:p>
          <a:p>
            <a:r>
              <a:rPr lang="sw-KE" sz="3600" dirty="0" smtClean="0"/>
              <a:t>Common excitatory neurotransmitter </a:t>
            </a:r>
            <a:r>
              <a:rPr lang="sw-KE" sz="3600" dirty="0"/>
              <a:t>in a synapse is acetylcholine</a:t>
            </a:r>
            <a:r>
              <a:rPr lang="sw-KE" sz="3600" dirty="0" smtClean="0"/>
              <a:t>.</a:t>
            </a:r>
            <a:endParaRPr lang="sw-KE" sz="3600" dirty="0"/>
          </a:p>
        </p:txBody>
      </p:sp>
    </p:spTree>
    <p:extLst>
      <p:ext uri="{BB962C8B-B14F-4D97-AF65-F5344CB8AC3E}">
        <p14:creationId xmlns:p14="http://schemas.microsoft.com/office/powerpoint/2010/main" val="393846080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Mechanism of Development of EPSP</a:t>
            </a:r>
            <a:br>
              <a:rPr lang="en-US" dirty="0"/>
            </a:br>
            <a:endParaRPr lang="en-US" dirty="0"/>
          </a:p>
        </p:txBody>
      </p:sp>
      <p:sp>
        <p:nvSpPr>
          <p:cNvPr id="3" name="Content Placeholder 2"/>
          <p:cNvSpPr>
            <a:spLocks noGrp="1"/>
          </p:cNvSpPr>
          <p:nvPr>
            <p:ph idx="1"/>
          </p:nvPr>
        </p:nvSpPr>
        <p:spPr/>
        <p:txBody>
          <a:bodyPr/>
          <a:lstStyle/>
          <a:p>
            <a:r>
              <a:rPr lang="sw-KE" sz="3100" dirty="0" smtClean="0"/>
              <a:t>Neurotransmitter-receptor </a:t>
            </a:r>
            <a:r>
              <a:rPr lang="sw-KE" sz="3100" dirty="0"/>
              <a:t>complex causes opening of ligand </a:t>
            </a:r>
            <a:r>
              <a:rPr lang="sw-KE" sz="3100" dirty="0" smtClean="0"/>
              <a:t>gated Na+ </a:t>
            </a:r>
            <a:r>
              <a:rPr lang="sw-KE" sz="3100" dirty="0"/>
              <a:t>channels. </a:t>
            </a:r>
            <a:endParaRPr lang="sw-KE" sz="3100" dirty="0" smtClean="0"/>
          </a:p>
          <a:p>
            <a:r>
              <a:rPr lang="sw-KE" sz="3100" dirty="0" smtClean="0"/>
              <a:t>The Na+ ions  </a:t>
            </a:r>
            <a:r>
              <a:rPr lang="en-US" sz="3100" dirty="0"/>
              <a:t>from ECF enter the cell body of postsynaptic neuron.</a:t>
            </a:r>
          </a:p>
          <a:p>
            <a:r>
              <a:rPr lang="en-US" sz="3100" dirty="0"/>
              <a:t>As the sodium ions are positively charged, </a:t>
            </a:r>
            <a:r>
              <a:rPr lang="en-US" sz="3100" dirty="0" smtClean="0"/>
              <a:t>RMP inside </a:t>
            </a:r>
            <a:r>
              <a:rPr lang="en-US" sz="3100" dirty="0"/>
              <a:t>the cell body is altered and mild depolarization develops. </a:t>
            </a:r>
            <a:endParaRPr lang="en-US" sz="3100" dirty="0" smtClean="0"/>
          </a:p>
          <a:p>
            <a:r>
              <a:rPr lang="en-US" sz="3100" dirty="0" smtClean="0"/>
              <a:t>This </a:t>
            </a:r>
            <a:r>
              <a:rPr lang="en-US" sz="3100" dirty="0"/>
              <a:t>type of mild depolarization is called EPSP. </a:t>
            </a:r>
          </a:p>
          <a:p>
            <a:r>
              <a:rPr lang="en-US" sz="3100" dirty="0"/>
              <a:t>It is a local potential (response) in the synapse.</a:t>
            </a:r>
          </a:p>
          <a:p>
            <a:pPr marL="0" indent="0">
              <a:buNone/>
            </a:pPr>
            <a:endParaRPr lang="sw-KE" sz="2400" dirty="0"/>
          </a:p>
          <a:p>
            <a:endParaRPr lang="en-US" dirty="0"/>
          </a:p>
        </p:txBody>
      </p:sp>
    </p:spTree>
    <p:extLst>
      <p:ext uri="{BB962C8B-B14F-4D97-AF65-F5344CB8AC3E}">
        <p14:creationId xmlns:p14="http://schemas.microsoft.com/office/powerpoint/2010/main" val="21228612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Central Nervous System</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The human central nervous system (CNS) contains about 100 billion neurons. </a:t>
            </a:r>
          </a:p>
          <a:p>
            <a:r>
              <a:rPr lang="en-US" dirty="0" smtClean="0"/>
              <a:t>Also contains 10–50 times this number of glial cells. </a:t>
            </a:r>
          </a:p>
          <a:p>
            <a:r>
              <a:rPr lang="en-US" dirty="0" smtClean="0"/>
              <a:t>The CNS is a complex organ</a:t>
            </a:r>
          </a:p>
          <a:p>
            <a:r>
              <a:rPr lang="en-US" dirty="0" smtClean="0"/>
              <a:t>About 40% of the human genes participate, at least to a degree, in its formation. </a:t>
            </a:r>
          </a:p>
          <a:p>
            <a:r>
              <a:rPr lang="en-US" dirty="0" smtClean="0"/>
              <a:t>The neurons, the basic building blocks of the nervous system, have evolved from primitive </a:t>
            </a:r>
            <a:r>
              <a:rPr lang="en-US" dirty="0" err="1" smtClean="0"/>
              <a:t>neuroeffector</a:t>
            </a:r>
            <a:r>
              <a:rPr lang="en-US" dirty="0" smtClean="0"/>
              <a:t> cells that respond to various stimuli by contracting. </a:t>
            </a:r>
          </a:p>
          <a:p>
            <a:r>
              <a:rPr lang="en-US" dirty="0" smtClean="0"/>
              <a:t>In more complex animals, contraction has become the specialized function of muscle cells, whereas integration and transmission of nerve impulses have become the specialized functions of neurons. </a:t>
            </a:r>
            <a:endParaRPr lang="en-US" dirty="0"/>
          </a:p>
        </p:txBody>
      </p:sp>
    </p:spTree>
    <p:extLst>
      <p:ext uri="{BB962C8B-B14F-4D97-AF65-F5344CB8AC3E}">
        <p14:creationId xmlns:p14="http://schemas.microsoft.com/office/powerpoint/2010/main" val="126716539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01011" y="205273"/>
            <a:ext cx="9405257" cy="6438123"/>
          </a:xfrm>
          <a:prstGeom prst="rect">
            <a:avLst/>
          </a:prstGeom>
        </p:spPr>
      </p:pic>
    </p:spTree>
    <p:extLst>
      <p:ext uri="{BB962C8B-B14F-4D97-AF65-F5344CB8AC3E}">
        <p14:creationId xmlns:p14="http://schemas.microsoft.com/office/powerpoint/2010/main" val="39524648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55576" y="186612"/>
            <a:ext cx="7539134" cy="6363478"/>
          </a:xfrm>
          <a:prstGeom prst="rect">
            <a:avLst/>
          </a:prstGeom>
        </p:spPr>
      </p:pic>
    </p:spTree>
    <p:extLst>
      <p:ext uri="{BB962C8B-B14F-4D97-AF65-F5344CB8AC3E}">
        <p14:creationId xmlns:p14="http://schemas.microsoft.com/office/powerpoint/2010/main" val="348901480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EPSP</a:t>
            </a:r>
            <a:br>
              <a:rPr lang="en-US" dirty="0"/>
            </a:br>
            <a:endParaRPr lang="en-US" dirty="0"/>
          </a:p>
        </p:txBody>
      </p:sp>
      <p:sp>
        <p:nvSpPr>
          <p:cNvPr id="3" name="Content Placeholder 2"/>
          <p:cNvSpPr>
            <a:spLocks noGrp="1"/>
          </p:cNvSpPr>
          <p:nvPr>
            <p:ph idx="1"/>
          </p:nvPr>
        </p:nvSpPr>
        <p:spPr/>
        <p:txBody>
          <a:bodyPr>
            <a:normAutofit/>
          </a:bodyPr>
          <a:lstStyle/>
          <a:p>
            <a:r>
              <a:rPr lang="en-US" sz="3600" dirty="0" smtClean="0"/>
              <a:t>EPSP </a:t>
            </a:r>
            <a:r>
              <a:rPr lang="en-US" sz="3600" dirty="0"/>
              <a:t>is confined only to the synapse. </a:t>
            </a:r>
            <a:endParaRPr lang="en-US" sz="3600" dirty="0" smtClean="0"/>
          </a:p>
          <a:p>
            <a:r>
              <a:rPr lang="en-US" sz="3600" dirty="0" smtClean="0"/>
              <a:t>It </a:t>
            </a:r>
            <a:r>
              <a:rPr lang="en-US" sz="3600" dirty="0"/>
              <a:t>is a </a:t>
            </a:r>
            <a:r>
              <a:rPr lang="en-US" sz="3600" dirty="0" smtClean="0"/>
              <a:t>graded potential similar </a:t>
            </a:r>
            <a:r>
              <a:rPr lang="en-US" sz="3600" dirty="0"/>
              <a:t>to receptor </a:t>
            </a:r>
            <a:r>
              <a:rPr lang="en-US" sz="3600" dirty="0" smtClean="0"/>
              <a:t>potential.</a:t>
            </a:r>
            <a:endParaRPr lang="en-US" sz="3600" dirty="0"/>
          </a:p>
          <a:p>
            <a:r>
              <a:rPr lang="en-US" sz="3600" dirty="0"/>
              <a:t>EPSP has two properties:</a:t>
            </a:r>
          </a:p>
          <a:p>
            <a:r>
              <a:rPr lang="en-US" sz="3600" dirty="0"/>
              <a:t>1. It is </a:t>
            </a:r>
            <a:r>
              <a:rPr lang="en-US" sz="3600" dirty="0" smtClean="0"/>
              <a:t>non propagated</a:t>
            </a:r>
            <a:endParaRPr lang="en-US" sz="3600" dirty="0"/>
          </a:p>
          <a:p>
            <a:r>
              <a:rPr lang="en-US" sz="3600" dirty="0"/>
              <a:t>2. It does not obey </a:t>
            </a:r>
            <a:r>
              <a:rPr lang="en-US" sz="3600" dirty="0" smtClean="0"/>
              <a:t>all or none law</a:t>
            </a:r>
            <a:endParaRPr lang="sw-KE" sz="3600" dirty="0"/>
          </a:p>
        </p:txBody>
      </p:sp>
    </p:spTree>
    <p:extLst>
      <p:ext uri="{BB962C8B-B14F-4D97-AF65-F5344CB8AC3E}">
        <p14:creationId xmlns:p14="http://schemas.microsoft.com/office/powerpoint/2010/main" val="324561936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a:t>Significance of EPSP</a:t>
            </a:r>
            <a:br>
              <a:rPr lang="en-US" sz="4800" dirty="0"/>
            </a:br>
            <a:endParaRPr lang="sw-KE" dirty="0"/>
          </a:p>
        </p:txBody>
      </p:sp>
      <p:sp>
        <p:nvSpPr>
          <p:cNvPr id="3" name="Content Placeholder 2"/>
          <p:cNvSpPr>
            <a:spLocks noGrp="1"/>
          </p:cNvSpPr>
          <p:nvPr>
            <p:ph idx="1"/>
          </p:nvPr>
        </p:nvSpPr>
        <p:spPr/>
        <p:txBody>
          <a:bodyPr>
            <a:normAutofit/>
          </a:bodyPr>
          <a:lstStyle/>
          <a:p>
            <a:r>
              <a:rPr lang="en-US" sz="3000" dirty="0" smtClean="0"/>
              <a:t>EPSP </a:t>
            </a:r>
            <a:r>
              <a:rPr lang="en-US" sz="3000" dirty="0"/>
              <a:t>is not transmitted into the axon of </a:t>
            </a:r>
            <a:r>
              <a:rPr lang="en-US" sz="3000" dirty="0" smtClean="0"/>
              <a:t>postsynaptic neuron.</a:t>
            </a:r>
          </a:p>
          <a:p>
            <a:r>
              <a:rPr lang="en-US" sz="3000" dirty="0" smtClean="0"/>
              <a:t>However</a:t>
            </a:r>
            <a:r>
              <a:rPr lang="en-US" sz="3000" dirty="0"/>
              <a:t>, it causes development of </a:t>
            </a:r>
            <a:r>
              <a:rPr lang="en-US" sz="3000" dirty="0" smtClean="0"/>
              <a:t>action potential </a:t>
            </a:r>
            <a:r>
              <a:rPr lang="en-US" sz="3000" dirty="0"/>
              <a:t>in the axon.</a:t>
            </a:r>
          </a:p>
          <a:p>
            <a:r>
              <a:rPr lang="en-US" sz="3000" dirty="0"/>
              <a:t>When EPSP </a:t>
            </a:r>
            <a:r>
              <a:rPr lang="en-US" sz="3000" dirty="0" smtClean="0"/>
              <a:t>strong </a:t>
            </a:r>
            <a:r>
              <a:rPr lang="en-US" sz="3000" dirty="0"/>
              <a:t>enough, </a:t>
            </a:r>
            <a:r>
              <a:rPr lang="en-US" sz="3000" dirty="0" smtClean="0"/>
              <a:t>causes </a:t>
            </a:r>
            <a:r>
              <a:rPr lang="en-US" sz="3000" dirty="0"/>
              <a:t>the </a:t>
            </a:r>
            <a:r>
              <a:rPr lang="en-US" sz="3000" dirty="0" smtClean="0"/>
              <a:t>opening  of voltage gated sodium </a:t>
            </a:r>
            <a:r>
              <a:rPr lang="en-US" sz="3000" dirty="0"/>
              <a:t>channels in the initial </a:t>
            </a:r>
            <a:r>
              <a:rPr lang="en-US" sz="3000" dirty="0" smtClean="0"/>
              <a:t>segment of </a:t>
            </a:r>
            <a:r>
              <a:rPr lang="en-US" sz="3000" dirty="0"/>
              <a:t>axon. </a:t>
            </a:r>
            <a:endParaRPr lang="en-US" sz="3000" dirty="0" smtClean="0"/>
          </a:p>
          <a:p>
            <a:r>
              <a:rPr lang="en-US" sz="3000" dirty="0" smtClean="0"/>
              <a:t>Due </a:t>
            </a:r>
            <a:r>
              <a:rPr lang="en-US" sz="3000" dirty="0"/>
              <a:t>to the entrance of sodium ions, </a:t>
            </a:r>
            <a:r>
              <a:rPr lang="en-US" sz="3000" dirty="0" smtClean="0"/>
              <a:t>the depolarization </a:t>
            </a:r>
            <a:r>
              <a:rPr lang="en-US" sz="3000" dirty="0"/>
              <a:t>occurs in the initial segment of </a:t>
            </a:r>
            <a:r>
              <a:rPr lang="en-US" sz="3000" dirty="0" smtClean="0"/>
              <a:t>axon and </a:t>
            </a:r>
            <a:r>
              <a:rPr lang="en-US" sz="3000" dirty="0"/>
              <a:t>thus, the </a:t>
            </a:r>
            <a:r>
              <a:rPr lang="en-US" sz="3000" dirty="0" smtClean="0"/>
              <a:t>AP develops</a:t>
            </a:r>
            <a:r>
              <a:rPr lang="en-US" sz="3000" dirty="0"/>
              <a:t>. </a:t>
            </a:r>
            <a:endParaRPr lang="en-US" sz="3000" dirty="0" smtClean="0"/>
          </a:p>
          <a:p>
            <a:r>
              <a:rPr lang="en-US" sz="3000" dirty="0" smtClean="0"/>
              <a:t>From </a:t>
            </a:r>
            <a:r>
              <a:rPr lang="en-US" sz="3000" dirty="0"/>
              <a:t>here, </a:t>
            </a:r>
            <a:r>
              <a:rPr lang="en-US" sz="3000" dirty="0" smtClean="0"/>
              <a:t>the AP </a:t>
            </a:r>
            <a:r>
              <a:rPr lang="en-US" sz="3000" dirty="0"/>
              <a:t>spreads to other segment of the axon</a:t>
            </a:r>
            <a:r>
              <a:rPr lang="en-US" sz="3000" dirty="0" smtClean="0"/>
              <a:t>.</a:t>
            </a:r>
            <a:endParaRPr lang="en-US" sz="3000" dirty="0"/>
          </a:p>
        </p:txBody>
      </p:sp>
    </p:spTree>
    <p:extLst>
      <p:ext uri="{BB962C8B-B14F-4D97-AF65-F5344CB8AC3E}">
        <p14:creationId xmlns:p14="http://schemas.microsoft.com/office/powerpoint/2010/main" val="158323684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Inhibitory Function</a:t>
            </a:r>
            <a:r>
              <a:rPr lang="en-US" dirty="0"/>
              <a:t/>
            </a:r>
            <a:br>
              <a:rPr lang="en-US" dirty="0"/>
            </a:br>
            <a:endParaRPr lang="en-US" dirty="0"/>
          </a:p>
        </p:txBody>
      </p:sp>
      <p:sp>
        <p:nvSpPr>
          <p:cNvPr id="3" name="Content Placeholder 2"/>
          <p:cNvSpPr>
            <a:spLocks noGrp="1"/>
          </p:cNvSpPr>
          <p:nvPr>
            <p:ph idx="1"/>
          </p:nvPr>
        </p:nvSpPr>
        <p:spPr/>
        <p:txBody>
          <a:bodyPr>
            <a:normAutofit/>
          </a:bodyPr>
          <a:lstStyle/>
          <a:p>
            <a:pPr marL="0" indent="0">
              <a:buNone/>
            </a:pPr>
            <a:r>
              <a:rPr lang="en-US" sz="3200" b="1" dirty="0"/>
              <a:t>Postsynaptic or Direct Inhibition</a:t>
            </a:r>
          </a:p>
          <a:p>
            <a:r>
              <a:rPr lang="en-US" sz="3200" dirty="0" smtClean="0"/>
              <a:t>Postsynaptic </a:t>
            </a:r>
            <a:r>
              <a:rPr lang="en-US" sz="3200" dirty="0"/>
              <a:t>inhibition is the type of synaptic </a:t>
            </a:r>
            <a:r>
              <a:rPr lang="en-US" sz="3200" dirty="0" smtClean="0"/>
              <a:t>inhibition that </a:t>
            </a:r>
            <a:r>
              <a:rPr lang="en-US" sz="3200" dirty="0"/>
              <a:t>occurs due to the release of an inhibitory </a:t>
            </a:r>
            <a:r>
              <a:rPr lang="en-US" sz="3200" dirty="0" smtClean="0"/>
              <a:t>neurotransmitter from </a:t>
            </a:r>
            <a:r>
              <a:rPr lang="en-US" sz="3200" dirty="0"/>
              <a:t>presynaptic terminal instead of </a:t>
            </a:r>
            <a:r>
              <a:rPr lang="en-US" sz="3200" dirty="0" smtClean="0"/>
              <a:t>an excitatory </a:t>
            </a:r>
            <a:r>
              <a:rPr lang="en-US" sz="3200" dirty="0"/>
              <a:t>neurotransmitter substance. </a:t>
            </a:r>
            <a:endParaRPr lang="en-US" sz="3200" dirty="0" smtClean="0"/>
          </a:p>
          <a:p>
            <a:r>
              <a:rPr lang="en-US" sz="3200" dirty="0" smtClean="0"/>
              <a:t>Also called direct </a:t>
            </a:r>
            <a:r>
              <a:rPr lang="en-US" sz="3200" dirty="0"/>
              <a:t>inhibition. </a:t>
            </a:r>
            <a:endParaRPr lang="en-US" sz="3200" dirty="0" smtClean="0"/>
          </a:p>
          <a:p>
            <a:r>
              <a:rPr lang="en-US" sz="3200" dirty="0" smtClean="0"/>
              <a:t>Inhibitory </a:t>
            </a:r>
            <a:r>
              <a:rPr lang="en-US" sz="3200" dirty="0"/>
              <a:t>neurotransmitters are </a:t>
            </a:r>
            <a:r>
              <a:rPr lang="en-US" sz="3200" dirty="0" smtClean="0"/>
              <a:t>gamma </a:t>
            </a:r>
            <a:r>
              <a:rPr lang="en-US" sz="3200" dirty="0" err="1" smtClean="0"/>
              <a:t>aminobutyric</a:t>
            </a:r>
            <a:r>
              <a:rPr lang="en-US" sz="3200" dirty="0" smtClean="0"/>
              <a:t> acid </a:t>
            </a:r>
            <a:r>
              <a:rPr lang="en-US" sz="3200" dirty="0"/>
              <a:t>(GABA), dopamine and glycine</a:t>
            </a:r>
            <a:r>
              <a:rPr lang="en-US" sz="3200" dirty="0" smtClean="0"/>
              <a:t>.</a:t>
            </a:r>
            <a:endParaRPr lang="en-US" sz="3200" dirty="0"/>
          </a:p>
        </p:txBody>
      </p:sp>
    </p:spTree>
    <p:extLst>
      <p:ext uri="{BB962C8B-B14F-4D97-AF65-F5344CB8AC3E}">
        <p14:creationId xmlns:p14="http://schemas.microsoft.com/office/powerpoint/2010/main" val="252179282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 of GABA</a:t>
            </a:r>
            <a:endParaRPr lang="en-US" dirty="0"/>
          </a:p>
        </p:txBody>
      </p:sp>
      <p:sp>
        <p:nvSpPr>
          <p:cNvPr id="3" name="Content Placeholder 2"/>
          <p:cNvSpPr>
            <a:spLocks noGrp="1"/>
          </p:cNvSpPr>
          <p:nvPr>
            <p:ph idx="1"/>
          </p:nvPr>
        </p:nvSpPr>
        <p:spPr/>
        <p:txBody>
          <a:bodyPr>
            <a:noAutofit/>
          </a:bodyPr>
          <a:lstStyle/>
          <a:p>
            <a:pPr marL="0" indent="0">
              <a:buNone/>
            </a:pPr>
            <a:r>
              <a:rPr lang="en-US" sz="3000" dirty="0" smtClean="0"/>
              <a:t>Development </a:t>
            </a:r>
            <a:r>
              <a:rPr lang="en-US" sz="3000" dirty="0"/>
              <a:t>of </a:t>
            </a:r>
            <a:r>
              <a:rPr lang="en-US" sz="3000" dirty="0" smtClean="0"/>
              <a:t>inhibitory postsynaptic </a:t>
            </a:r>
            <a:r>
              <a:rPr lang="en-US" sz="3000" dirty="0"/>
              <a:t>potential</a:t>
            </a:r>
          </a:p>
          <a:p>
            <a:r>
              <a:rPr lang="en-US" sz="3000" dirty="0"/>
              <a:t>Inhibitory postsynaptic potential (IPSP) is the </a:t>
            </a:r>
            <a:r>
              <a:rPr lang="en-US" sz="3000" dirty="0" smtClean="0"/>
              <a:t>electrical potential </a:t>
            </a:r>
            <a:r>
              <a:rPr lang="en-US" sz="3000" dirty="0"/>
              <a:t>in the form of hyperpolarization that </a:t>
            </a:r>
            <a:r>
              <a:rPr lang="en-US" sz="3000" dirty="0" smtClean="0"/>
              <a:t>develops during </a:t>
            </a:r>
            <a:r>
              <a:rPr lang="en-US" sz="3000" dirty="0"/>
              <a:t>postsynaptic inhibition. </a:t>
            </a:r>
            <a:endParaRPr lang="en-US" sz="3000" dirty="0" smtClean="0"/>
          </a:p>
          <a:p>
            <a:r>
              <a:rPr lang="en-US" sz="3000" dirty="0" smtClean="0"/>
              <a:t>Inhibitory neurotransmitter substance </a:t>
            </a:r>
            <a:r>
              <a:rPr lang="en-US" sz="3000" dirty="0"/>
              <a:t>acts on postsynaptic membrane by </a:t>
            </a:r>
            <a:r>
              <a:rPr lang="en-US" sz="3000" dirty="0" smtClean="0"/>
              <a:t>binding with </a:t>
            </a:r>
            <a:r>
              <a:rPr lang="en-US" sz="3000" dirty="0"/>
              <a:t>receptor. </a:t>
            </a:r>
            <a:endParaRPr lang="en-US" sz="3000" dirty="0" smtClean="0"/>
          </a:p>
          <a:p>
            <a:r>
              <a:rPr lang="en-US" sz="3000" dirty="0" smtClean="0"/>
              <a:t>Transmitter receptor complex </a:t>
            </a:r>
            <a:r>
              <a:rPr lang="en-US" sz="3000" dirty="0"/>
              <a:t>opens </a:t>
            </a:r>
            <a:r>
              <a:rPr lang="en-US" sz="3000" dirty="0" smtClean="0"/>
              <a:t>the ligand gated potassium </a:t>
            </a:r>
            <a:r>
              <a:rPr lang="en-US" sz="3000" dirty="0"/>
              <a:t>channels instead of </a:t>
            </a:r>
            <a:r>
              <a:rPr lang="en-US" sz="3000" dirty="0" smtClean="0"/>
              <a:t>sodium </a:t>
            </a:r>
            <a:r>
              <a:rPr lang="en-US" sz="3200" dirty="0"/>
              <a:t>channels. </a:t>
            </a:r>
            <a:endParaRPr lang="sw-KE" sz="3000" dirty="0"/>
          </a:p>
          <a:p>
            <a:endParaRPr lang="en-US" sz="3000" dirty="0"/>
          </a:p>
        </p:txBody>
      </p:sp>
    </p:spTree>
    <p:extLst>
      <p:ext uri="{BB962C8B-B14F-4D97-AF65-F5344CB8AC3E}">
        <p14:creationId xmlns:p14="http://schemas.microsoft.com/office/powerpoint/2010/main" val="57188705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endParaRPr lang="sw-KE" dirty="0"/>
          </a:p>
        </p:txBody>
      </p:sp>
      <p:sp>
        <p:nvSpPr>
          <p:cNvPr id="3" name="Content Placeholder 2"/>
          <p:cNvSpPr>
            <a:spLocks noGrp="1"/>
          </p:cNvSpPr>
          <p:nvPr>
            <p:ph idx="1"/>
          </p:nvPr>
        </p:nvSpPr>
        <p:spPr/>
        <p:txBody>
          <a:bodyPr>
            <a:normAutofit lnSpcReduction="10000"/>
          </a:bodyPr>
          <a:lstStyle/>
          <a:p>
            <a:pPr indent="-342900"/>
            <a:r>
              <a:rPr lang="en-US" sz="3200" dirty="0" smtClean="0"/>
              <a:t>The K+ ions</a:t>
            </a:r>
            <a:r>
              <a:rPr lang="en-US" sz="3200" dirty="0"/>
              <a:t>, which are </a:t>
            </a:r>
            <a:r>
              <a:rPr lang="en-US" sz="3200" dirty="0" smtClean="0"/>
              <a:t>available in </a:t>
            </a:r>
            <a:r>
              <a:rPr lang="en-US" sz="3200" dirty="0"/>
              <a:t>plenty in the cell body of postsynaptic neuron move </a:t>
            </a:r>
            <a:r>
              <a:rPr lang="en-US" sz="3200" dirty="0" smtClean="0"/>
              <a:t>to ECF</a:t>
            </a:r>
            <a:r>
              <a:rPr lang="en-US" sz="3200" dirty="0"/>
              <a:t>. </a:t>
            </a:r>
            <a:endParaRPr lang="en-US" sz="3200" dirty="0" smtClean="0"/>
          </a:p>
          <a:p>
            <a:pPr indent="-342900"/>
            <a:r>
              <a:rPr lang="en-US" sz="3200" dirty="0" smtClean="0"/>
              <a:t>Simultaneously</a:t>
            </a:r>
            <a:r>
              <a:rPr lang="en-US" sz="3200" dirty="0"/>
              <a:t>, chloride channels also open </a:t>
            </a:r>
            <a:r>
              <a:rPr lang="en-US" sz="3200" dirty="0" smtClean="0"/>
              <a:t>and chloride </a:t>
            </a:r>
            <a:r>
              <a:rPr lang="en-US" sz="3200" dirty="0"/>
              <a:t>ions (which are more in ECF) move inside the </a:t>
            </a:r>
            <a:r>
              <a:rPr lang="en-US" sz="3200" dirty="0" smtClean="0"/>
              <a:t>cell body </a:t>
            </a:r>
            <a:r>
              <a:rPr lang="en-US" sz="3200" dirty="0"/>
              <a:t>of postsynaptic neuron. </a:t>
            </a:r>
            <a:endParaRPr lang="en-US" sz="3200" dirty="0" smtClean="0"/>
          </a:p>
          <a:p>
            <a:pPr indent="-342900"/>
            <a:r>
              <a:rPr lang="en-US" sz="3200" dirty="0" smtClean="0"/>
              <a:t>The </a:t>
            </a:r>
            <a:r>
              <a:rPr lang="en-US" sz="3200" dirty="0"/>
              <a:t>exit of potassium </a:t>
            </a:r>
            <a:r>
              <a:rPr lang="en-US" sz="3200" dirty="0" smtClean="0"/>
              <a:t>ions and </a:t>
            </a:r>
            <a:r>
              <a:rPr lang="en-US" sz="3200" dirty="0"/>
              <a:t>influx of chloride ions cause more negativity inside</a:t>
            </a:r>
            <a:r>
              <a:rPr lang="en-US" sz="3200" dirty="0" smtClean="0"/>
              <a:t>, leading </a:t>
            </a:r>
            <a:r>
              <a:rPr lang="en-US" sz="3200" dirty="0"/>
              <a:t>to hyperpolarization. </a:t>
            </a:r>
            <a:endParaRPr lang="en-US" sz="3200" dirty="0" smtClean="0"/>
          </a:p>
          <a:p>
            <a:pPr indent="-342900"/>
            <a:r>
              <a:rPr lang="en-US" sz="3200" dirty="0" smtClean="0"/>
              <a:t>Hyperpolarized </a:t>
            </a:r>
            <a:r>
              <a:rPr lang="en-US" sz="3200" dirty="0"/>
              <a:t>state of </a:t>
            </a:r>
            <a:r>
              <a:rPr lang="en-US" sz="3200" dirty="0" smtClean="0"/>
              <a:t>the synapse </a:t>
            </a:r>
            <a:r>
              <a:rPr lang="en-US" sz="3200" dirty="0"/>
              <a:t>inhibits synaptic transmission </a:t>
            </a:r>
          </a:p>
        </p:txBody>
      </p:sp>
    </p:spTree>
    <p:extLst>
      <p:ext uri="{BB962C8B-B14F-4D97-AF65-F5344CB8AC3E}">
        <p14:creationId xmlns:p14="http://schemas.microsoft.com/office/powerpoint/2010/main" val="250152351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1714500" y="485775"/>
            <a:ext cx="7986713" cy="5934075"/>
          </a:xfrm>
          <a:prstGeom prst="rect">
            <a:avLst/>
          </a:prstGeom>
        </p:spPr>
      </p:pic>
    </p:spTree>
    <p:extLst>
      <p:ext uri="{BB962C8B-B14F-4D97-AF65-F5344CB8AC3E}">
        <p14:creationId xmlns:p14="http://schemas.microsoft.com/office/powerpoint/2010/main" val="296797309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301277"/>
            <a:ext cx="9905998" cy="631784"/>
          </a:xfrm>
        </p:spPr>
        <p:txBody>
          <a:bodyPr>
            <a:normAutofit fontScale="90000"/>
          </a:bodyPr>
          <a:lstStyle/>
          <a:p>
            <a:r>
              <a:rPr lang="en-US" dirty="0" smtClean="0"/>
              <a:t>CONT…</a:t>
            </a:r>
            <a:endParaRPr lang="sw-KE" dirty="0"/>
          </a:p>
        </p:txBody>
      </p:sp>
      <p:pic>
        <p:nvPicPr>
          <p:cNvPr id="4" name="Content Placeholder 3"/>
          <p:cNvPicPr>
            <a:picLocks noGrp="1" noChangeAspect="1"/>
          </p:cNvPicPr>
          <p:nvPr>
            <p:ph idx="1"/>
          </p:nvPr>
        </p:nvPicPr>
        <p:blipFill>
          <a:blip r:embed="rId2"/>
          <a:stretch>
            <a:fillRect/>
          </a:stretch>
        </p:blipFill>
        <p:spPr>
          <a:xfrm>
            <a:off x="2532095" y="952111"/>
            <a:ext cx="7557796" cy="5243804"/>
          </a:xfrm>
          <a:prstGeom prst="rect">
            <a:avLst/>
          </a:prstGeom>
        </p:spPr>
      </p:pic>
    </p:spTree>
    <p:extLst>
      <p:ext uri="{BB962C8B-B14F-4D97-AF65-F5344CB8AC3E}">
        <p14:creationId xmlns:p14="http://schemas.microsoft.com/office/powerpoint/2010/main" val="419139829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Refractory period</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During </a:t>
            </a:r>
            <a:r>
              <a:rPr lang="en-US" dirty="0"/>
              <a:t>the </a:t>
            </a:r>
            <a:r>
              <a:rPr lang="en-US" dirty="0" smtClean="0"/>
              <a:t>AP, a 2</a:t>
            </a:r>
            <a:r>
              <a:rPr lang="en-US" baseline="30000" dirty="0" smtClean="0"/>
              <a:t>nd</a:t>
            </a:r>
            <a:r>
              <a:rPr lang="en-US" dirty="0" smtClean="0"/>
              <a:t>  stimulus</a:t>
            </a:r>
            <a:r>
              <a:rPr lang="en-US" dirty="0"/>
              <a:t>, no matter how strong, will not </a:t>
            </a:r>
            <a:r>
              <a:rPr lang="en-US" dirty="0" smtClean="0"/>
              <a:t>produce </a:t>
            </a:r>
            <a:r>
              <a:rPr lang="en-US" dirty="0"/>
              <a:t>a second </a:t>
            </a:r>
            <a:r>
              <a:rPr lang="en-US" dirty="0" smtClean="0"/>
              <a:t>AP</a:t>
            </a:r>
          </a:p>
          <a:p>
            <a:r>
              <a:rPr lang="en-US" dirty="0" smtClean="0"/>
              <a:t>The membrane is said to be </a:t>
            </a:r>
            <a:r>
              <a:rPr lang="en-US" dirty="0"/>
              <a:t>in its absolute refractory period. </a:t>
            </a:r>
            <a:endParaRPr lang="en-US" dirty="0" smtClean="0"/>
          </a:p>
          <a:p>
            <a:r>
              <a:rPr lang="en-US" dirty="0" smtClean="0"/>
              <a:t>Occurs since the </a:t>
            </a:r>
            <a:r>
              <a:rPr lang="en-US" dirty="0"/>
              <a:t>voltage-gated </a:t>
            </a:r>
            <a:r>
              <a:rPr lang="en-US" dirty="0" smtClean="0"/>
              <a:t>Na channels enter a </a:t>
            </a:r>
            <a:r>
              <a:rPr lang="en-US" dirty="0"/>
              <a:t>closed, inactive state at the peak of the </a:t>
            </a:r>
            <a:r>
              <a:rPr lang="en-US" dirty="0" smtClean="0"/>
              <a:t>AP</a:t>
            </a:r>
          </a:p>
          <a:p>
            <a:r>
              <a:rPr lang="en-US" dirty="0" smtClean="0"/>
              <a:t>Membrane </a:t>
            </a:r>
            <a:r>
              <a:rPr lang="en-US" dirty="0"/>
              <a:t>must repolarize before </a:t>
            </a:r>
            <a:r>
              <a:rPr lang="en-US" dirty="0" smtClean="0"/>
              <a:t>the Na channel can </a:t>
            </a:r>
            <a:r>
              <a:rPr lang="en-US" dirty="0"/>
              <a:t>be </a:t>
            </a:r>
            <a:r>
              <a:rPr lang="en-US" dirty="0" smtClean="0"/>
              <a:t>open.</a:t>
            </a:r>
            <a:endParaRPr lang="en-US" dirty="0"/>
          </a:p>
          <a:p>
            <a:r>
              <a:rPr lang="en-US" dirty="0" smtClean="0"/>
              <a:t>After absolute </a:t>
            </a:r>
            <a:r>
              <a:rPr lang="en-US" dirty="0"/>
              <a:t>refractory period, there </a:t>
            </a:r>
            <a:r>
              <a:rPr lang="en-US" dirty="0" smtClean="0"/>
              <a:t>is an </a:t>
            </a:r>
            <a:r>
              <a:rPr lang="en-US" dirty="0"/>
              <a:t>interval during which a second action potential </a:t>
            </a:r>
            <a:r>
              <a:rPr lang="en-US" dirty="0" smtClean="0"/>
              <a:t>can be </a:t>
            </a:r>
            <a:r>
              <a:rPr lang="en-US" dirty="0"/>
              <a:t>produced, but only if the stimulus strength is </a:t>
            </a:r>
            <a:r>
              <a:rPr lang="en-US" dirty="0" smtClean="0"/>
              <a:t>considerably </a:t>
            </a:r>
            <a:r>
              <a:rPr lang="en-US" dirty="0"/>
              <a:t>greater than usual. </a:t>
            </a:r>
            <a:endParaRPr lang="en-US" dirty="0" smtClean="0"/>
          </a:p>
          <a:p>
            <a:r>
              <a:rPr lang="en-US" dirty="0" smtClean="0"/>
              <a:t>Is the </a:t>
            </a:r>
            <a:r>
              <a:rPr lang="en-US" dirty="0"/>
              <a:t>relative </a:t>
            </a:r>
            <a:r>
              <a:rPr lang="en-US" dirty="0" smtClean="0"/>
              <a:t>refractory </a:t>
            </a:r>
            <a:r>
              <a:rPr lang="en-US" dirty="0"/>
              <a:t>period, </a:t>
            </a:r>
            <a:r>
              <a:rPr lang="en-US" dirty="0" smtClean="0"/>
              <a:t>and lasts 10 </a:t>
            </a:r>
            <a:r>
              <a:rPr lang="en-US" dirty="0"/>
              <a:t>to 15 </a:t>
            </a:r>
            <a:r>
              <a:rPr lang="en-US" dirty="0" err="1"/>
              <a:t>ms</a:t>
            </a:r>
            <a:r>
              <a:rPr lang="en-US" dirty="0"/>
              <a:t> or longer </a:t>
            </a:r>
            <a:r>
              <a:rPr lang="en-US" dirty="0" smtClean="0"/>
              <a:t>in neurons</a:t>
            </a:r>
          </a:p>
          <a:p>
            <a:r>
              <a:rPr lang="en-US" dirty="0" smtClean="0"/>
              <a:t>Occurs during hyperpolarization. </a:t>
            </a:r>
            <a:endParaRPr lang="en-US" dirty="0"/>
          </a:p>
        </p:txBody>
      </p:sp>
    </p:spTree>
    <p:extLst>
      <p:ext uri="{BB962C8B-B14F-4D97-AF65-F5344CB8AC3E}">
        <p14:creationId xmlns:p14="http://schemas.microsoft.com/office/powerpoint/2010/main" val="17337529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857</TotalTime>
  <Words>7624</Words>
  <Application>Microsoft Office PowerPoint</Application>
  <PresentationFormat>Widescreen</PresentationFormat>
  <Paragraphs>583</Paragraphs>
  <Slides>134</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134</vt:i4>
      </vt:variant>
    </vt:vector>
  </HeadingPairs>
  <TitlesOfParts>
    <vt:vector size="143" baseType="lpstr">
      <vt:lpstr>Arial</vt:lpstr>
      <vt:lpstr>Arial Black</vt:lpstr>
      <vt:lpstr>Calibri</vt:lpstr>
      <vt:lpstr>Calibri Light</vt:lpstr>
      <vt:lpstr>Photina Casual Black</vt:lpstr>
      <vt:lpstr>Symbol</vt:lpstr>
      <vt:lpstr>Times New Roman</vt:lpstr>
      <vt:lpstr>Wingdings</vt:lpstr>
      <vt:lpstr>Office Theme</vt:lpstr>
      <vt:lpstr>The Nervous System</vt:lpstr>
      <vt:lpstr>Nervous System</vt:lpstr>
      <vt:lpstr>Nervous System Organization: General Anatomy</vt:lpstr>
      <vt:lpstr>Organization of the Nervous System</vt:lpstr>
      <vt:lpstr>Peripheral Nervous System: Afferent Division</vt:lpstr>
      <vt:lpstr>Peripheral Nervous System: Efferent Division</vt:lpstr>
      <vt:lpstr>Neuron Classification</vt:lpstr>
      <vt:lpstr>Cell Types</vt:lpstr>
      <vt:lpstr>Central Nervous System</vt:lpstr>
      <vt:lpstr>Cellular Elements in the CNS</vt:lpstr>
      <vt:lpstr>PowerPoint Presentation</vt:lpstr>
      <vt:lpstr>PowerPoint Presentation</vt:lpstr>
      <vt:lpstr>PowerPoint Presentation</vt:lpstr>
      <vt:lpstr>PowerPoint Presentation</vt:lpstr>
      <vt:lpstr>PowerPoint Presentation</vt:lpstr>
      <vt:lpstr>Oligodendrocytes</vt:lpstr>
      <vt:lpstr>PowerPoint Presentation</vt:lpstr>
      <vt:lpstr>PowerPoint Presentation</vt:lpstr>
      <vt:lpstr>PowerPoint Presentation</vt:lpstr>
      <vt:lpstr>Neurons</vt:lpstr>
      <vt:lpstr>Nervous System Organization</vt:lpstr>
      <vt:lpstr>PowerPoint Presentation</vt:lpstr>
      <vt:lpstr>PowerPoint Presentation</vt:lpstr>
      <vt:lpstr>PowerPoint Presentation</vt:lpstr>
      <vt:lpstr>Types of Neurons</vt:lpstr>
      <vt:lpstr>Unipolar neurons</vt:lpstr>
      <vt:lpstr>PowerPoint Presentation</vt:lpstr>
      <vt:lpstr>Bipolar neurons</vt:lpstr>
      <vt:lpstr>PowerPoint Presentation</vt:lpstr>
      <vt:lpstr>Multipolar neurons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Demyelinating Diseases: 2nd Nov </vt:lpstr>
      <vt:lpstr>PowerPoint Presentation</vt:lpstr>
      <vt:lpstr>PowerPoint Presentation</vt:lpstr>
      <vt:lpstr>PowerPoint Presentation</vt:lpstr>
      <vt:lpstr>Guillain-Barre syndrome </vt:lpstr>
      <vt:lpstr>PowerPoint Presentation</vt:lpstr>
      <vt:lpstr>PowerPoint Presentation</vt:lpstr>
      <vt:lpstr>Axonal transport</vt:lpstr>
      <vt:lpstr>PowerPoint Presentation</vt:lpstr>
      <vt:lpstr>PowerPoint Presentation</vt:lpstr>
      <vt:lpstr>PowerPoint Presentation</vt:lpstr>
      <vt:lpstr>Excitation and Conduction</vt:lpstr>
      <vt:lpstr>PowerPoint Presentation</vt:lpstr>
      <vt:lpstr>PowerPoint Presentation</vt:lpstr>
      <vt:lpstr>PowerPoint Presentation</vt:lpstr>
      <vt:lpstr>PowerPoint Presentation</vt:lpstr>
      <vt:lpstr>Classification of nerves</vt:lpstr>
      <vt:lpstr>DEPENDING UPON STRUCTURE </vt:lpstr>
      <vt:lpstr>DEPENDING UPON DISTRIBUTION </vt:lpstr>
      <vt:lpstr>DEPENDING UPON ORIGIN </vt:lpstr>
      <vt:lpstr>DEPENDING UPON FUNCTION </vt:lpstr>
      <vt:lpstr>DEPENDING UPON SECRETION OF NEUROTRANSMITTER </vt:lpstr>
      <vt:lpstr>DEPENDING UPON DIAMETER AND CONDUCTION OF IMPULSE (ERLANGER-GASSER CLASSIFICATION)</vt:lpstr>
      <vt:lpstr>Nerve Fiber Classification</vt:lpstr>
      <vt:lpstr>PowerPoint Presentation</vt:lpstr>
      <vt:lpstr>Types of Nerve Fibers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Neural Growth and Regeneration </vt:lpstr>
      <vt:lpstr>PowerPoint Presentation</vt:lpstr>
      <vt:lpstr>PowerPoint Presentation</vt:lpstr>
      <vt:lpstr>9th Nov 22</vt:lpstr>
      <vt:lpstr>PowerPoint Presentation</vt:lpstr>
      <vt:lpstr>PowerPoint Presentation</vt:lpstr>
      <vt:lpstr>PowerPoint Presentation</vt:lpstr>
      <vt:lpstr>Synaptic transmission</vt:lpstr>
      <vt:lpstr>PowerPoint Presentation</vt:lpstr>
      <vt:lpstr>PowerPoint Presentation</vt:lpstr>
      <vt:lpstr>Synapses</vt:lpstr>
      <vt:lpstr>PowerPoint Presentation</vt:lpstr>
      <vt:lpstr>PowerPoint Presentation</vt:lpstr>
      <vt:lpstr>PowerPoint Presentation</vt:lpstr>
      <vt:lpstr>CONT…</vt:lpstr>
      <vt:lpstr>Mechanism of Development of EPSP </vt:lpstr>
      <vt:lpstr>PowerPoint Presentation</vt:lpstr>
      <vt:lpstr>PowerPoint Presentation</vt:lpstr>
      <vt:lpstr>Properties of EPSP </vt:lpstr>
      <vt:lpstr>Significance of EPSP </vt:lpstr>
      <vt:lpstr>Inhibitory Function </vt:lpstr>
      <vt:lpstr>Action of GABA</vt:lpstr>
      <vt:lpstr>CONT…</vt:lpstr>
      <vt:lpstr>PowerPoint Presentation</vt:lpstr>
      <vt:lpstr>CONT…</vt:lpstr>
      <vt:lpstr>Refractory period</vt:lpstr>
      <vt:lpstr>PowerPoint Presentation</vt:lpstr>
      <vt:lpstr>Presynaptic or Indirect Inhibition: </vt:lpstr>
      <vt:lpstr>PowerPoint Presentation</vt:lpstr>
      <vt:lpstr>PowerPoint Presentation</vt:lpstr>
      <vt:lpstr>CONT…</vt:lpstr>
      <vt:lpstr>PowerPoint Presentation</vt:lpstr>
      <vt:lpstr>Spatial summation</vt:lpstr>
      <vt:lpstr>Temporal summation </vt:lpstr>
      <vt:lpstr>PowerPoint Presentation</vt:lpstr>
      <vt:lpstr>Fatigue of Synaptic Transmission</vt:lpstr>
      <vt:lpstr>PowerPoint Presentation</vt:lpstr>
      <vt:lpstr>Effect of Acidosis or Alkalosis</vt:lpstr>
      <vt:lpstr>Effect of Hypoxia</vt:lpstr>
      <vt:lpstr>Effect of Drugs</vt:lpstr>
      <vt:lpstr>Synaptic delay</vt:lpstr>
      <vt:lpstr>PowerPoint Presentation</vt:lpstr>
      <vt:lpstr>NEUROTROPHINS  </vt:lpstr>
      <vt:lpstr>PowerPoint Presentation</vt:lpstr>
      <vt:lpstr>Nerve growth factor</vt:lpstr>
      <vt:lpstr>PowerPoint Presentation</vt:lpstr>
      <vt:lpstr>PowerPoint Presentation</vt:lpstr>
      <vt:lpstr>Chemical transmission at synapse</vt:lpstr>
      <vt:lpstr>PowerPoint Presentation</vt:lpstr>
      <vt:lpstr>PowerPoint Presentation</vt:lpstr>
      <vt:lpstr>PowerPoint Presentation</vt:lpstr>
      <vt:lpstr>PowerPoint Presentation</vt:lpstr>
      <vt:lpstr>Neurotransmiters</vt:lpstr>
      <vt:lpstr>PowerPoint Presentation</vt:lpstr>
      <vt:lpstr>PowerPoint Presentation</vt:lpstr>
      <vt:lpstr>Biogenic Amines</vt:lpstr>
      <vt:lpstr>PowerPoint Presentation</vt:lpstr>
      <vt:lpstr>Serotonin</vt:lpstr>
      <vt:lpstr>PowerPoint Presentation</vt:lpstr>
      <vt:lpstr>Amino Acid Neurotransmitters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70</cp:revision>
  <dcterms:created xsi:type="dcterms:W3CDTF">2022-01-12T03:00:27Z</dcterms:created>
  <dcterms:modified xsi:type="dcterms:W3CDTF">2022-11-09T06:06:33Z</dcterms:modified>
</cp:coreProperties>
</file>